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60"/>
  </p:notesMasterIdLst>
  <p:sldIdLst>
    <p:sldId id="336" r:id="rId3"/>
    <p:sldId id="259" r:id="rId4"/>
    <p:sldId id="260" r:id="rId5"/>
    <p:sldId id="262" r:id="rId6"/>
    <p:sldId id="263" r:id="rId7"/>
    <p:sldId id="264" r:id="rId8"/>
    <p:sldId id="265" r:id="rId9"/>
    <p:sldId id="269" r:id="rId10"/>
    <p:sldId id="270" r:id="rId11"/>
    <p:sldId id="393" r:id="rId12"/>
    <p:sldId id="535" r:id="rId13"/>
    <p:sldId id="275" r:id="rId14"/>
    <p:sldId id="536" r:id="rId15"/>
    <p:sldId id="280" r:id="rId16"/>
    <p:sldId id="285" r:id="rId17"/>
    <p:sldId id="286" r:id="rId18"/>
    <p:sldId id="287" r:id="rId19"/>
    <p:sldId id="288" r:id="rId20"/>
    <p:sldId id="289" r:id="rId21"/>
    <p:sldId id="527" r:id="rId22"/>
    <p:sldId id="528" r:id="rId23"/>
    <p:sldId id="530" r:id="rId24"/>
    <p:sldId id="529" r:id="rId25"/>
    <p:sldId id="290" r:id="rId26"/>
    <p:sldId id="291" r:id="rId27"/>
    <p:sldId id="292" r:id="rId28"/>
    <p:sldId id="293" r:id="rId29"/>
    <p:sldId id="294" r:id="rId30"/>
    <p:sldId id="295" r:id="rId31"/>
    <p:sldId id="296" r:id="rId32"/>
    <p:sldId id="297" r:id="rId33"/>
    <p:sldId id="298" r:id="rId34"/>
    <p:sldId id="300" r:id="rId35"/>
    <p:sldId id="337" r:id="rId36"/>
    <p:sldId id="301" r:id="rId37"/>
    <p:sldId id="338" r:id="rId38"/>
    <p:sldId id="311" r:id="rId39"/>
    <p:sldId id="312" r:id="rId40"/>
    <p:sldId id="385" r:id="rId41"/>
    <p:sldId id="313" r:id="rId42"/>
    <p:sldId id="314" r:id="rId43"/>
    <p:sldId id="520" r:id="rId44"/>
    <p:sldId id="533" r:id="rId45"/>
    <p:sldId id="315" r:id="rId46"/>
    <p:sldId id="534" r:id="rId47"/>
    <p:sldId id="335" r:id="rId48"/>
    <p:sldId id="330" r:id="rId49"/>
    <p:sldId id="331" r:id="rId50"/>
    <p:sldId id="332" r:id="rId51"/>
    <p:sldId id="333" r:id="rId52"/>
    <p:sldId id="334" r:id="rId53"/>
    <p:sldId id="327" r:id="rId54"/>
    <p:sldId id="328" r:id="rId55"/>
    <p:sldId id="304" r:id="rId56"/>
    <p:sldId id="521" r:id="rId57"/>
    <p:sldId id="309" r:id="rId58"/>
    <p:sldId id="310" r:id="rId59"/>
  </p:sldIdLst>
  <p:sldSz cx="9144000" cy="5143500" type="screen16x9"/>
  <p:notesSz cx="6858000" cy="9144000"/>
  <p:embeddedFontLst>
    <p:embeddedFont>
      <p:font typeface="Arial Bold" panose="020B0704020202020204" pitchFamily="34" charset="0"/>
      <p:bold r:id="rId61"/>
    </p:embeddedFont>
    <p:embeddedFont>
      <p:font typeface="Arial Bold Italic" panose="020B0704020202090204" pitchFamily="34" charset="0"/>
      <p:boldItalic r:id="rId62"/>
    </p:embeddedFont>
    <p:embeddedFont>
      <p:font typeface="Arial Italic" panose="020B0604020202090204" pitchFamily="34" charset="0"/>
      <p:italic r:id="rId63"/>
    </p:embeddedFont>
    <p:embeddedFont>
      <p:font typeface="Calibri" panose="020F0502020204030204" pitchFamily="34" charset="0"/>
      <p:regular r:id="rId64"/>
      <p:bold r:id="rId65"/>
      <p:italic r:id="rId66"/>
      <p:boldItalic r:id="rId67"/>
    </p:embeddedFont>
    <p:embeddedFont>
      <p:font typeface="Times" panose="02020603050405020304" pitchFamily="18"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245" autoAdjust="0"/>
  </p:normalViewPr>
  <p:slideViewPr>
    <p:cSldViewPr snapToGrid="0">
      <p:cViewPr varScale="1">
        <p:scale>
          <a:sx n="64" d="100"/>
          <a:sy n="64" d="100"/>
        </p:scale>
        <p:origin x="1340" y="4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ustomXml" Target="../customXml/item1.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61401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d.teams.microsoft.us/l/meetup-join/19%3adod%3ameeting_8cc5cb90fd1a44ad8f7313f4f3095afb%40thread.v2/0?context=%7b%22Tid%22%3a%22369ba0d5-02cb-4d2f-94fd-9212cc24b78c%22%2c%22Oid%22%3a%22adc478d8-ca49-4c6c-b614-f5ce75cb132a%22%7d"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dcms.uscg.mil/Our-Organization/Assistant-Commandant-for-Human-Resources-CG-1/Health-Safety-and-Work-Life-CG-11/Office-of-Work-Life-CG-111/Health-Promotion-Resources/" TargetMode="External"/><Relationship Id="rId4" Type="http://schemas.openxmlformats.org/officeDocument/2006/relationships/hyperlink" Target="mailto:wellnesswednesday@uscg.mi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mages.app.goo.gl/75vjiCs2zxWitBJK6"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cyberphysics.co.uk/MobileVersion/MBTI/Big_Five_Personality.ht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reatergood.berkeley.edu/images/uploads/Darley-JersualemJericho.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xfrm>
            <a:off x="381000" y="685800"/>
            <a:ext cx="6096000" cy="34290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Dear Shipmates,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Self-knowledge is liberating.  Stephen Covey refers to our four human endowments: self-awareness, conscience, independent will, and creative imagination – as what provides ultimate human freedom…the power to choose, to respond and to change. David </a:t>
            </a:r>
            <a:r>
              <a:rPr lang="en-US" sz="1800" dirty="0" err="1">
                <a:solidFill>
                  <a:srgbClr val="1F497D"/>
                </a:solidFill>
                <a:effectLst/>
                <a:latin typeface="Calibri" panose="020F0502020204030204" pitchFamily="34" charset="0"/>
                <a:ea typeface="Calibri" panose="020F0502020204030204" pitchFamily="34" charset="0"/>
              </a:rPr>
              <a:t>Goggins</a:t>
            </a:r>
            <a:r>
              <a:rPr lang="en-US" sz="1800" dirty="0">
                <a:solidFill>
                  <a:srgbClr val="1F497D"/>
                </a:solidFill>
                <a:effectLst/>
                <a:latin typeface="Calibri" panose="020F0502020204030204" pitchFamily="34" charset="0"/>
                <a:ea typeface="Calibri" panose="020F0502020204030204" pitchFamily="34" charset="0"/>
              </a:rPr>
              <a:t> reflects that the most important conversations we ever have are the ones we have with ourselves.  Self-awareness has long been a foundational aspect of leadership and personal effectiveness.  Join Mr. Charlie Coiro from the Coast Guard’s Leadership Development Center as he explores key areas of self-awareness and shares exercises and prompts that will help you on your journey to become more self-aware and continue growing.  This session will provide you with tools to explore what makes you the person you are and consider how your actions impact the people in your life.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**Please note this is</a:t>
            </a:r>
            <a:r>
              <a:rPr lang="en-US" sz="1800" dirty="0">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a new URL - Wellness Wednesday is being hosted on the below CG Teams site from 1500-1600 ET.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078D4"/>
                </a:solidFill>
                <a:effectLst/>
                <a:latin typeface="Calibri" panose="020F0502020204030204" pitchFamily="34" charset="0"/>
                <a:ea typeface="Calibri" panose="020F0502020204030204" pitchFamily="34" charset="0"/>
                <a:hlinkClick r:id="rId3"/>
              </a:rPr>
              <a:t>https://dod.teams.microsoft.us/l/meetup-join/19%3adod%3ameeting_8cc5cb90fd1a44ad8f7313f4f3095afb%40thread.v2/0?context=%7b%22Tid%22%3a%22369ba0d5-02cb-4d2f-94fd-9212cc24b78c%22%2c%22Oid%22%3a%22adc478d8-ca49-4c6c-b614-f5ce75cb132a%22%7d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If you cannot access the sessions, you may call-in via the phone bridge: +1 410-874-6742, Conference ID: 646-365-62#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If you have questions or suggestions, you may e-mail us at </a:t>
            </a:r>
            <a:r>
              <a:rPr lang="en-US" sz="1800" u="sng" dirty="0">
                <a:solidFill>
                  <a:srgbClr val="0078D4"/>
                </a:solidFill>
                <a:effectLst/>
                <a:latin typeface="Calibri" panose="020F0502020204030204" pitchFamily="34" charset="0"/>
                <a:ea typeface="Calibri" panose="020F0502020204030204" pitchFamily="34" charset="0"/>
                <a:hlinkClick r:id="rId4"/>
              </a:rPr>
              <a:t>wellnesswednesday@uscg.mil</a:t>
            </a:r>
            <a:r>
              <a:rPr lang="en-US" sz="1800" dirty="0">
                <a:solidFill>
                  <a:srgbClr val="000000"/>
                </a:solidFill>
                <a:effectLst/>
                <a:latin typeface="Calibri" panose="020F0502020204030204" pitchFamily="34" charset="0"/>
                <a:ea typeface="Calibri" panose="020F0502020204030204" pitchFamily="34" charset="0"/>
              </a:rPr>
              <a:t>. Wellness Wednesday recordings are available on the CG-111 Health Promotion Website: </a:t>
            </a:r>
            <a:r>
              <a:rPr lang="en-US" sz="1800" u="sng" dirty="0">
                <a:solidFill>
                  <a:srgbClr val="0563C1"/>
                </a:solidFill>
                <a:effectLst/>
                <a:latin typeface="Calibri" panose="020F0502020204030204" pitchFamily="34" charset="0"/>
                <a:ea typeface="Calibri" panose="020F0502020204030204" pitchFamily="34" charset="0"/>
                <a:hlinkClick r:id="rId5"/>
              </a:rPr>
              <a:t>Health Promotion Resources | Office of Work-Life Programs (CG-111) (uscg.mil)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If you know someone in need of support, please connect them with Suicide &amp; Crisis Lifeline by dialing or texting 988 from any phone. The line is available 7 days a week/24 hour a day**</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Semper </a:t>
            </a:r>
            <a:r>
              <a:rPr lang="en-US" sz="1800" dirty="0" err="1">
                <a:solidFill>
                  <a:srgbClr val="000000"/>
                </a:solidFill>
                <a:effectLst/>
                <a:latin typeface="Calibri" panose="020F0502020204030204" pitchFamily="34" charset="0"/>
                <a:ea typeface="Calibri" panose="020F0502020204030204" pitchFamily="34" charset="0"/>
              </a:rPr>
              <a:t>Paratus</a:t>
            </a:r>
            <a:r>
              <a:rPr lang="en-US" sz="1800" dirty="0">
                <a:solidFill>
                  <a:srgbClr val="000000"/>
                </a:solidFill>
                <a:effectLst/>
                <a:latin typeface="Calibri" panose="020F0502020204030204" pitchFamily="34" charset="0"/>
                <a:ea typeface="Calibri" panose="020F0502020204030204" pitchFamily="34" charset="0"/>
              </a:rPr>
              <a:t> et Semper </a:t>
            </a:r>
            <a:r>
              <a:rPr lang="en-US" sz="1800" dirty="0" err="1">
                <a:solidFill>
                  <a:srgbClr val="000000"/>
                </a:solidFill>
                <a:effectLst/>
                <a:latin typeface="Calibri" panose="020F0502020204030204" pitchFamily="34" charset="0"/>
                <a:ea typeface="Calibri" panose="020F0502020204030204" pitchFamily="34" charset="0"/>
              </a:rPr>
              <a:t>Salutaris</a:t>
            </a:r>
            <a:r>
              <a:rPr lang="en-US" sz="1800" dirty="0">
                <a:solidFill>
                  <a:srgbClr val="000000"/>
                </a:solidFill>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RADM Dana Thomas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Chief Medical Officer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U.S. Coast Guard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i="1" dirty="0">
                <a:solidFill>
                  <a:srgbClr val="0070C0"/>
                </a:solidFill>
                <a:effectLst/>
                <a:latin typeface="Calibri" panose="020F0502020204030204" pitchFamily="34" charset="0"/>
                <a:ea typeface="Calibri" panose="020F0502020204030204" pitchFamily="34" charset="0"/>
              </a:rPr>
              <a:t>“I am the master of my fate: I am the captain of my soul.”  From the poem </a:t>
            </a:r>
            <a:r>
              <a:rPr lang="en-US" sz="1800" b="1" i="1" dirty="0">
                <a:solidFill>
                  <a:srgbClr val="0070C0"/>
                </a:solidFill>
                <a:effectLst/>
                <a:latin typeface="Calibri" panose="020F0502020204030204" pitchFamily="34" charset="0"/>
                <a:ea typeface="Calibri" panose="020F0502020204030204" pitchFamily="34" charset="0"/>
              </a:rPr>
              <a:t>Invictus</a:t>
            </a:r>
            <a:r>
              <a:rPr lang="en-US" sz="1800" i="1" dirty="0">
                <a:solidFill>
                  <a:srgbClr val="0070C0"/>
                </a:solidFill>
                <a:effectLst/>
                <a:latin typeface="Calibri" panose="020F0502020204030204" pitchFamily="34" charset="0"/>
                <a:ea typeface="Calibri" panose="020F0502020204030204" pitchFamily="34" charset="0"/>
              </a:rPr>
              <a:t> by William Ernest Henley </a:t>
            </a:r>
            <a:endParaRPr lang="en-US" sz="1800" dirty="0">
              <a:effectLst/>
              <a:latin typeface="Calibri" panose="020F0502020204030204" pitchFamily="34" charset="0"/>
              <a:ea typeface="Calibri" panose="020F0502020204030204" pitchFamily="34" charset="0"/>
            </a:endParaRPr>
          </a:p>
          <a:p>
            <a:pPr marL="158750" indent="0">
              <a:buNone/>
            </a:pPr>
            <a:endParaRPr lang="en-US" altLang="en-US" dirty="0"/>
          </a:p>
        </p:txBody>
      </p:sp>
      <p:sp>
        <p:nvSpPr>
          <p:cNvPr id="10244" name="Footer Placeholder 3"/>
          <p:cNvSpPr>
            <a:spLocks noGrp="1"/>
          </p:cNvSpPr>
          <p:nvPr>
            <p:ph type="ftr" sz="quarter" idx="4"/>
          </p:nvPr>
        </p:nvSpPr>
        <p:spPr>
          <a:xfrm>
            <a:off x="0" y="8685552"/>
            <a:ext cx="2971697" cy="45688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61912">
              <a:defRPr sz="2000">
                <a:solidFill>
                  <a:srgbClr val="092565"/>
                </a:solidFill>
                <a:latin typeface="Times New Roman" panose="02020603050405020304" pitchFamily="18" charset="0"/>
                <a:cs typeface="Arial" panose="020B0604020202020204" pitchFamily="34" charset="0"/>
              </a:defRPr>
            </a:lvl1pPr>
            <a:lvl2pPr marL="765085" indent="-292065" defTabSz="961912">
              <a:defRPr sz="2000">
                <a:solidFill>
                  <a:srgbClr val="092565"/>
                </a:solidFill>
                <a:latin typeface="Times New Roman" panose="02020603050405020304" pitchFamily="18" charset="0"/>
                <a:cs typeface="Arial" panose="020B0604020202020204" pitchFamily="34" charset="0"/>
              </a:defRPr>
            </a:lvl2pPr>
            <a:lvl3pPr marL="1179374" indent="-233335" defTabSz="961912">
              <a:defRPr sz="2000">
                <a:solidFill>
                  <a:srgbClr val="092565"/>
                </a:solidFill>
                <a:latin typeface="Times New Roman" panose="02020603050405020304" pitchFamily="18" charset="0"/>
                <a:cs typeface="Arial" panose="020B0604020202020204" pitchFamily="34" charset="0"/>
              </a:defRPr>
            </a:lvl3pPr>
            <a:lvl4pPr marL="1653980" indent="-233335" defTabSz="961912">
              <a:defRPr sz="2000">
                <a:solidFill>
                  <a:srgbClr val="092565"/>
                </a:solidFill>
                <a:latin typeface="Times New Roman" panose="02020603050405020304" pitchFamily="18" charset="0"/>
                <a:cs typeface="Arial" panose="020B0604020202020204" pitchFamily="34" charset="0"/>
              </a:defRPr>
            </a:lvl4pPr>
            <a:lvl5pPr marL="2128586" indent="-233335" defTabSz="961912">
              <a:defRPr sz="2000">
                <a:solidFill>
                  <a:srgbClr val="092565"/>
                </a:solidFill>
                <a:latin typeface="Times New Roman" panose="02020603050405020304" pitchFamily="18" charset="0"/>
                <a:cs typeface="Arial" panose="020B0604020202020204" pitchFamily="34" charset="0"/>
              </a:defRPr>
            </a:lvl5pPr>
            <a:lvl6pPr marL="2585732"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6pPr>
            <a:lvl7pPr marL="3042879"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7pPr>
            <a:lvl8pPr marL="3500024"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8pPr>
            <a:lvl9pPr marL="3957170"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9pPr>
          </a:lstStyle>
          <a:p>
            <a:pPr fontAlgn="base">
              <a:spcBef>
                <a:spcPct val="0"/>
              </a:spcBef>
              <a:spcAft>
                <a:spcPct val="0"/>
              </a:spcAft>
              <a:defRPr/>
            </a:pPr>
            <a:endParaRPr lang="en-US" altLang="en-US" sz="1200">
              <a:solidFill>
                <a:srgbClr val="000000"/>
              </a:solidFill>
            </a:endParaRPr>
          </a:p>
        </p:txBody>
      </p:sp>
      <p:sp>
        <p:nvSpPr>
          <p:cNvPr id="10245" name="Slide Number Placeholder 4"/>
          <p:cNvSpPr>
            <a:spLocks noGrp="1"/>
          </p:cNvSpPr>
          <p:nvPr>
            <p:ph type="sldNum" sz="quarter" idx="5"/>
          </p:nvPr>
        </p:nvSpPr>
        <p:spPr>
          <a:xfrm>
            <a:off x="3884753" y="8685552"/>
            <a:ext cx="2971697" cy="45688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61912">
              <a:defRPr sz="2000">
                <a:solidFill>
                  <a:srgbClr val="092565"/>
                </a:solidFill>
                <a:latin typeface="Times New Roman" panose="02020603050405020304" pitchFamily="18" charset="0"/>
                <a:cs typeface="Arial" panose="020B0604020202020204" pitchFamily="34" charset="0"/>
              </a:defRPr>
            </a:lvl1pPr>
            <a:lvl2pPr marL="765085" indent="-292065" defTabSz="961912">
              <a:defRPr sz="2000">
                <a:solidFill>
                  <a:srgbClr val="092565"/>
                </a:solidFill>
                <a:latin typeface="Times New Roman" panose="02020603050405020304" pitchFamily="18" charset="0"/>
                <a:cs typeface="Arial" panose="020B0604020202020204" pitchFamily="34" charset="0"/>
              </a:defRPr>
            </a:lvl2pPr>
            <a:lvl3pPr marL="1179374" indent="-233335" defTabSz="961912">
              <a:defRPr sz="2000">
                <a:solidFill>
                  <a:srgbClr val="092565"/>
                </a:solidFill>
                <a:latin typeface="Times New Roman" panose="02020603050405020304" pitchFamily="18" charset="0"/>
                <a:cs typeface="Arial" panose="020B0604020202020204" pitchFamily="34" charset="0"/>
              </a:defRPr>
            </a:lvl3pPr>
            <a:lvl4pPr marL="1653980" indent="-233335" defTabSz="961912">
              <a:defRPr sz="2000">
                <a:solidFill>
                  <a:srgbClr val="092565"/>
                </a:solidFill>
                <a:latin typeface="Times New Roman" panose="02020603050405020304" pitchFamily="18" charset="0"/>
                <a:cs typeface="Arial" panose="020B0604020202020204" pitchFamily="34" charset="0"/>
              </a:defRPr>
            </a:lvl4pPr>
            <a:lvl5pPr marL="2128586" indent="-233335" defTabSz="961912">
              <a:defRPr sz="2000">
                <a:solidFill>
                  <a:srgbClr val="092565"/>
                </a:solidFill>
                <a:latin typeface="Times New Roman" panose="02020603050405020304" pitchFamily="18" charset="0"/>
                <a:cs typeface="Arial" panose="020B0604020202020204" pitchFamily="34" charset="0"/>
              </a:defRPr>
            </a:lvl5pPr>
            <a:lvl6pPr marL="2585732"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6pPr>
            <a:lvl7pPr marL="3042879"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7pPr>
            <a:lvl8pPr marL="3500024"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8pPr>
            <a:lvl9pPr marL="3957170"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9pPr>
          </a:lstStyle>
          <a:p>
            <a:pPr fontAlgn="base">
              <a:spcBef>
                <a:spcPct val="0"/>
              </a:spcBef>
              <a:spcAft>
                <a:spcPct val="0"/>
              </a:spcAft>
              <a:defRPr/>
            </a:pPr>
            <a:fld id="{4E4EE8F8-0A8D-4177-83A7-FA63C88660A8}" type="slidenum">
              <a:rPr lang="en-US" altLang="en-US" sz="1200">
                <a:solidFill>
                  <a:srgbClr val="000000"/>
                </a:solidFill>
              </a:rPr>
              <a:pPr fontAlgn="base">
                <a:spcBef>
                  <a:spcPct val="0"/>
                </a:spcBef>
                <a:spcAft>
                  <a:spcPct val="0"/>
                </a:spcAft>
                <a:defRPr/>
              </a:pPr>
              <a:t>1</a:t>
            </a:fld>
            <a:endParaRPr lang="en-US" altLang="en-US" sz="1200">
              <a:solidFill>
                <a:srgbClr val="000000"/>
              </a:solidFill>
            </a:endParaRPr>
          </a:p>
        </p:txBody>
      </p:sp>
    </p:spTree>
    <p:extLst>
      <p:ext uri="{BB962C8B-B14F-4D97-AF65-F5344CB8AC3E}">
        <p14:creationId xmlns:p14="http://schemas.microsoft.com/office/powerpoint/2010/main" val="405939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C910958-C901-AB62-3C1B-B98FE75448B0}"/>
              </a:ext>
            </a:extLst>
          </p:cNvPr>
          <p:cNvSpPr>
            <a:spLocks noGrp="1" noRot="1" noChangeAspect="1" noChangeArrowheads="1" noTextEdit="1"/>
          </p:cNvSpPr>
          <p:nvPr>
            <p:ph type="sldImg"/>
          </p:nvPr>
        </p:nvSpPr>
        <p:spPr>
          <a:xfrm>
            <a:off x="381000" y="685800"/>
            <a:ext cx="6096000" cy="3429000"/>
          </a:xfrm>
          <a:ln/>
        </p:spPr>
      </p:sp>
      <p:sp>
        <p:nvSpPr>
          <p:cNvPr id="31747" name="Notes Placeholder 2">
            <a:extLst>
              <a:ext uri="{FF2B5EF4-FFF2-40B4-BE49-F238E27FC236}">
                <a16:creationId xmlns:a16="http://schemas.microsoft.com/office/drawing/2014/main" id="{D5BA0A56-CCD1-B767-44F6-281A93D7D2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p:txBody>
      </p:sp>
      <p:sp>
        <p:nvSpPr>
          <p:cNvPr id="31748" name="Slide Number Placeholder 3">
            <a:extLst>
              <a:ext uri="{FF2B5EF4-FFF2-40B4-BE49-F238E27FC236}">
                <a16:creationId xmlns:a16="http://schemas.microsoft.com/office/drawing/2014/main" id="{CA5244C7-87A6-C137-241F-03F2EA5505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Tahoma" panose="020B0604030504040204" pitchFamily="34" charset="0"/>
                <a:ea typeface="MS PGothic" panose="020B0600070205080204" pitchFamily="34" charset="-128"/>
              </a:defRPr>
            </a:lvl1pPr>
            <a:lvl2pPr marL="749300" indent="-287338">
              <a:defRPr sz="3200">
                <a:solidFill>
                  <a:schemeClr val="tx2"/>
                </a:solidFill>
                <a:latin typeface="Tahoma" panose="020B0604030504040204" pitchFamily="34" charset="0"/>
                <a:ea typeface="MS PGothic" panose="020B0600070205080204" pitchFamily="34" charset="-128"/>
              </a:defRPr>
            </a:lvl2pPr>
            <a:lvl3pPr marL="1154113" indent="-230188">
              <a:defRPr sz="3200">
                <a:solidFill>
                  <a:schemeClr val="tx2"/>
                </a:solidFill>
                <a:latin typeface="Tahoma" panose="020B0604030504040204" pitchFamily="34" charset="0"/>
                <a:ea typeface="MS PGothic" panose="020B0600070205080204" pitchFamily="34" charset="-128"/>
              </a:defRPr>
            </a:lvl3pPr>
            <a:lvl4pPr marL="1616075" indent="-230188">
              <a:defRPr sz="3200">
                <a:solidFill>
                  <a:schemeClr val="tx2"/>
                </a:solidFill>
                <a:latin typeface="Tahoma" panose="020B0604030504040204" pitchFamily="34" charset="0"/>
                <a:ea typeface="MS PGothic" panose="020B0600070205080204" pitchFamily="34" charset="-128"/>
              </a:defRPr>
            </a:lvl4pPr>
            <a:lvl5pPr marL="2078038" indent="-230188">
              <a:defRPr sz="3200">
                <a:solidFill>
                  <a:schemeClr val="tx2"/>
                </a:solidFill>
                <a:latin typeface="Tahoma" panose="020B0604030504040204" pitchFamily="34" charset="0"/>
                <a:ea typeface="MS PGothic" panose="020B0600070205080204" pitchFamily="34" charset="-128"/>
              </a:defRPr>
            </a:lvl5pPr>
            <a:lvl6pPr marL="2535238" indent="-230188"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6pPr>
            <a:lvl7pPr marL="2992438" indent="-230188"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7pPr>
            <a:lvl8pPr marL="3449638" indent="-230188"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8pPr>
            <a:lvl9pPr marL="3906838" indent="-230188"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9pPr>
          </a:lstStyle>
          <a:p>
            <a:fld id="{A6C0000F-D49F-4582-BAF1-BF9021C60C33}" type="slidenum">
              <a:rPr lang="en-US" altLang="en-US" sz="1200" smtClean="0">
                <a:solidFill>
                  <a:schemeClr val="tx1"/>
                </a:solidFill>
                <a:latin typeface="Times New Roman" panose="02020603050405020304" pitchFamily="18" charset="0"/>
              </a:rPr>
              <a:pPr/>
              <a:t>10</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5253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0b40a25b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0b40a25b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rgbClr val="9900FF"/>
                </a:solidFill>
              </a:rPr>
              <a:t>E.R.S.I = Extremely Realistic Self Image</a:t>
            </a:r>
            <a:endParaRPr sz="1400" b="1">
              <a:solidFill>
                <a:srgbClr val="9900FF"/>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0b40a25b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0b40a25b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26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0b40a25b1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0b40a25b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b0b40a25b1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b0b40a25b1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0b40a25b1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b0b40a25b1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0b40a25b1_0_5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b0b40a25b1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b0b40a25b1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b0b40a25b1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https://images.app.goo.gl/75vjiCs2zxWitBJK6</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https://www.cyberphysics.co.uk/MobileVersion/MBTI/Big_Five_Personality.htm</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0b40a25b1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0b40a25b1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a:extLst>
              <a:ext uri="{FF2B5EF4-FFF2-40B4-BE49-F238E27FC236}">
                <a16:creationId xmlns:a16="http://schemas.microsoft.com/office/drawing/2014/main" id="{DAD2F731-E94A-E7D1-76D6-F2CC190783A7}"/>
              </a:ext>
            </a:extLst>
          </p:cNvPr>
          <p:cNvSpPr>
            <a:spLocks noGrp="1" noRot="1" noChangeAspect="1" noChangeArrowheads="1"/>
          </p:cNvSpPr>
          <p:nvPr>
            <p:ph type="sldImg"/>
          </p:nvPr>
        </p:nvSpPr>
        <p:spPr>
          <a:xfrm>
            <a:off x="381000" y="685800"/>
            <a:ext cx="6096000" cy="3429000"/>
          </a:xfrm>
          <a:solidFill>
            <a:srgbClr val="FFFFFF"/>
          </a:solidFill>
          <a:ln/>
        </p:spPr>
      </p:sp>
      <p:sp>
        <p:nvSpPr>
          <p:cNvPr id="137218" name="Rectangle 2">
            <a:extLst>
              <a:ext uri="{FF2B5EF4-FFF2-40B4-BE49-F238E27FC236}">
                <a16:creationId xmlns:a16="http://schemas.microsoft.com/office/drawing/2014/main" id="{DB663249-68C6-FB93-0837-E072772987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9375" eaLnBrk="1" hangingPunct="1">
              <a:lnSpc>
                <a:spcPct val="80000"/>
              </a:lnSpc>
              <a:spcBef>
                <a:spcPts val="688"/>
              </a:spcBef>
            </a:pPr>
            <a:r>
              <a:rPr lang="en-US" altLang="en-US" sz="1800">
                <a:solidFill>
                  <a:srgbClr val="000000"/>
                </a:solidFill>
                <a:latin typeface="Times" panose="02020603050405020304" pitchFamily="18" charset="0"/>
                <a:sym typeface="Times"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d3c0a46c6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d3c0a46c6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chemeClr val="dk1"/>
                </a:solidFill>
              </a:rPr>
              <a:t>Princeton University Study 1973</a:t>
            </a:r>
            <a:endParaRPr sz="900">
              <a:solidFill>
                <a:schemeClr val="dk1"/>
              </a:solidFill>
            </a:endParaRPr>
          </a:p>
          <a:p>
            <a:pPr marL="0" lvl="0" indent="0" algn="l" rtl="0">
              <a:lnSpc>
                <a:spcPct val="115000"/>
              </a:lnSpc>
              <a:spcBef>
                <a:spcPts val="0"/>
              </a:spcBef>
              <a:spcAft>
                <a:spcPts val="0"/>
              </a:spcAft>
              <a:buNone/>
            </a:pPr>
            <a:r>
              <a:rPr lang="en" sz="900">
                <a:solidFill>
                  <a:schemeClr val="dk1"/>
                </a:solidFill>
              </a:rPr>
              <a:t>Situational and Dispositional Variable in Helping Behavior</a:t>
            </a:r>
            <a:endParaRPr sz="900">
              <a:solidFill>
                <a:schemeClr val="dk1"/>
              </a:solidFill>
            </a:endParaRPr>
          </a:p>
          <a:p>
            <a:pPr marL="0" lvl="0" indent="0" algn="l" rtl="0">
              <a:lnSpc>
                <a:spcPct val="115000"/>
              </a:lnSpc>
              <a:spcBef>
                <a:spcPts val="0"/>
              </a:spcBef>
              <a:spcAft>
                <a:spcPts val="0"/>
              </a:spcAft>
              <a:buNone/>
            </a:pPr>
            <a:r>
              <a:rPr lang="en" sz="900" u="sng">
                <a:solidFill>
                  <a:schemeClr val="hlink"/>
                </a:solidFill>
                <a:hlinkClick r:id="rId3"/>
              </a:rPr>
              <a:t>https://greatergood.berkeley.edu/images/uploads/Darley-JersualemJericho.pdf</a:t>
            </a:r>
            <a:endParaRPr sz="900" u="sng">
              <a:solidFill>
                <a:schemeClr val="hlink"/>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0b40a25b1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b0b40a25b1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b0b40a25b1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b0b40a25b1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b0b40a25b1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b0b40a25b1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b0b40a25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b0b40a25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b0b40a25b1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b0b40a25b1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b0b40a25b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b0b40a25b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0b40a25b1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b0b40a25b1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b0b40a25b1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b0b40a25b1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b0b40a25b1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gb0b40a25b1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0b40a25b1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gb0b40a25b1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d3c0a46c6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d3c0a46c6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b0b40a25b1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gb0b40a25b1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d3c0a46c6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d3c0a46c6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0b40a25b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0b40a25b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531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0b40a25b1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b0b40a25b1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b0b40a25b1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b0b40a25b1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0b40a25b1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0b40a25b1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xfrm>
            <a:off x="381000" y="685800"/>
            <a:ext cx="6096000" cy="34290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0244" name="Footer Placeholder 3"/>
          <p:cNvSpPr>
            <a:spLocks noGrp="1"/>
          </p:cNvSpPr>
          <p:nvPr>
            <p:ph type="ftr" sz="quarter" idx="4"/>
          </p:nvPr>
        </p:nvSpPr>
        <p:spPr>
          <a:xfrm>
            <a:off x="0" y="8685552"/>
            <a:ext cx="2971697" cy="45688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61912">
              <a:defRPr sz="2000">
                <a:solidFill>
                  <a:srgbClr val="092565"/>
                </a:solidFill>
                <a:latin typeface="Times New Roman" panose="02020603050405020304" pitchFamily="18" charset="0"/>
                <a:cs typeface="Arial" panose="020B0604020202020204" pitchFamily="34" charset="0"/>
              </a:defRPr>
            </a:lvl1pPr>
            <a:lvl2pPr marL="765085" indent="-292065" defTabSz="961912">
              <a:defRPr sz="2000">
                <a:solidFill>
                  <a:srgbClr val="092565"/>
                </a:solidFill>
                <a:latin typeface="Times New Roman" panose="02020603050405020304" pitchFamily="18" charset="0"/>
                <a:cs typeface="Arial" panose="020B0604020202020204" pitchFamily="34" charset="0"/>
              </a:defRPr>
            </a:lvl2pPr>
            <a:lvl3pPr marL="1179374" indent="-233335" defTabSz="961912">
              <a:defRPr sz="2000">
                <a:solidFill>
                  <a:srgbClr val="092565"/>
                </a:solidFill>
                <a:latin typeface="Times New Roman" panose="02020603050405020304" pitchFamily="18" charset="0"/>
                <a:cs typeface="Arial" panose="020B0604020202020204" pitchFamily="34" charset="0"/>
              </a:defRPr>
            </a:lvl3pPr>
            <a:lvl4pPr marL="1653980" indent="-233335" defTabSz="961912">
              <a:defRPr sz="2000">
                <a:solidFill>
                  <a:srgbClr val="092565"/>
                </a:solidFill>
                <a:latin typeface="Times New Roman" panose="02020603050405020304" pitchFamily="18" charset="0"/>
                <a:cs typeface="Arial" panose="020B0604020202020204" pitchFamily="34" charset="0"/>
              </a:defRPr>
            </a:lvl4pPr>
            <a:lvl5pPr marL="2128586" indent="-233335" defTabSz="961912">
              <a:defRPr sz="2000">
                <a:solidFill>
                  <a:srgbClr val="092565"/>
                </a:solidFill>
                <a:latin typeface="Times New Roman" panose="02020603050405020304" pitchFamily="18" charset="0"/>
                <a:cs typeface="Arial" panose="020B0604020202020204" pitchFamily="34" charset="0"/>
              </a:defRPr>
            </a:lvl5pPr>
            <a:lvl6pPr marL="2585732"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6pPr>
            <a:lvl7pPr marL="3042879"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7pPr>
            <a:lvl8pPr marL="3500024"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8pPr>
            <a:lvl9pPr marL="3957170"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9pPr>
          </a:lstStyle>
          <a:p>
            <a:pPr fontAlgn="base">
              <a:spcBef>
                <a:spcPct val="0"/>
              </a:spcBef>
              <a:spcAft>
                <a:spcPct val="0"/>
              </a:spcAft>
              <a:defRPr/>
            </a:pPr>
            <a:endParaRPr lang="en-US" altLang="en-US" sz="1200">
              <a:solidFill>
                <a:srgbClr val="000000"/>
              </a:solidFill>
            </a:endParaRPr>
          </a:p>
        </p:txBody>
      </p:sp>
      <p:sp>
        <p:nvSpPr>
          <p:cNvPr id="10245" name="Slide Number Placeholder 4"/>
          <p:cNvSpPr>
            <a:spLocks noGrp="1"/>
          </p:cNvSpPr>
          <p:nvPr>
            <p:ph type="sldNum" sz="quarter" idx="5"/>
          </p:nvPr>
        </p:nvSpPr>
        <p:spPr>
          <a:xfrm>
            <a:off x="3884753" y="8685552"/>
            <a:ext cx="2971697" cy="45688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61912">
              <a:defRPr sz="2000">
                <a:solidFill>
                  <a:srgbClr val="092565"/>
                </a:solidFill>
                <a:latin typeface="Times New Roman" panose="02020603050405020304" pitchFamily="18" charset="0"/>
                <a:cs typeface="Arial" panose="020B0604020202020204" pitchFamily="34" charset="0"/>
              </a:defRPr>
            </a:lvl1pPr>
            <a:lvl2pPr marL="765085" indent="-292065" defTabSz="961912">
              <a:defRPr sz="2000">
                <a:solidFill>
                  <a:srgbClr val="092565"/>
                </a:solidFill>
                <a:latin typeface="Times New Roman" panose="02020603050405020304" pitchFamily="18" charset="0"/>
                <a:cs typeface="Arial" panose="020B0604020202020204" pitchFamily="34" charset="0"/>
              </a:defRPr>
            </a:lvl2pPr>
            <a:lvl3pPr marL="1179374" indent="-233335" defTabSz="961912">
              <a:defRPr sz="2000">
                <a:solidFill>
                  <a:srgbClr val="092565"/>
                </a:solidFill>
                <a:latin typeface="Times New Roman" panose="02020603050405020304" pitchFamily="18" charset="0"/>
                <a:cs typeface="Arial" panose="020B0604020202020204" pitchFamily="34" charset="0"/>
              </a:defRPr>
            </a:lvl3pPr>
            <a:lvl4pPr marL="1653980" indent="-233335" defTabSz="961912">
              <a:defRPr sz="2000">
                <a:solidFill>
                  <a:srgbClr val="092565"/>
                </a:solidFill>
                <a:latin typeface="Times New Roman" panose="02020603050405020304" pitchFamily="18" charset="0"/>
                <a:cs typeface="Arial" panose="020B0604020202020204" pitchFamily="34" charset="0"/>
              </a:defRPr>
            </a:lvl4pPr>
            <a:lvl5pPr marL="2128586" indent="-233335" defTabSz="961912">
              <a:defRPr sz="2000">
                <a:solidFill>
                  <a:srgbClr val="092565"/>
                </a:solidFill>
                <a:latin typeface="Times New Roman" panose="02020603050405020304" pitchFamily="18" charset="0"/>
                <a:cs typeface="Arial" panose="020B0604020202020204" pitchFamily="34" charset="0"/>
              </a:defRPr>
            </a:lvl5pPr>
            <a:lvl6pPr marL="2585732"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6pPr>
            <a:lvl7pPr marL="3042879"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7pPr>
            <a:lvl8pPr marL="3500024"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8pPr>
            <a:lvl9pPr marL="3957170" indent="-233335" defTabSz="961912"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9pPr>
          </a:lstStyle>
          <a:p>
            <a:pPr fontAlgn="base">
              <a:spcBef>
                <a:spcPct val="0"/>
              </a:spcBef>
              <a:spcAft>
                <a:spcPct val="0"/>
              </a:spcAft>
              <a:defRPr/>
            </a:pPr>
            <a:fld id="{4E4EE8F8-0A8D-4177-83A7-FA63C88660A8}" type="slidenum">
              <a:rPr lang="en-US" altLang="en-US" sz="1200">
                <a:solidFill>
                  <a:srgbClr val="000000"/>
                </a:solidFill>
              </a:rPr>
              <a:pPr fontAlgn="base">
                <a:spcBef>
                  <a:spcPct val="0"/>
                </a:spcBef>
                <a:spcAft>
                  <a:spcPct val="0"/>
                </a:spcAft>
                <a:defRPr/>
              </a:pPr>
              <a:t>41</a:t>
            </a:fld>
            <a:endParaRPr lang="en-US" altLang="en-US" sz="1200">
              <a:solidFill>
                <a:srgbClr val="000000"/>
              </a:solidFill>
            </a:endParaRPr>
          </a:p>
        </p:txBody>
      </p:sp>
    </p:spTree>
    <p:extLst>
      <p:ext uri="{BB962C8B-B14F-4D97-AF65-F5344CB8AC3E}">
        <p14:creationId xmlns:p14="http://schemas.microsoft.com/office/powerpoint/2010/main" val="4059394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5939" indent="-335939">
              <a:lnSpc>
                <a:spcPct val="80000"/>
              </a:lnSpc>
              <a:buFontTx/>
              <a:buChar char="-"/>
              <a:defRPr/>
            </a:pPr>
            <a:r>
              <a:rPr lang="en-US" b="0" kern="0" dirty="0">
                <a:latin typeface="Arial" panose="020B0604020202020204" pitchFamily="34" charset="0"/>
                <a:cs typeface="Arial" panose="020B0604020202020204" pitchFamily="34" charset="0"/>
              </a:rPr>
              <a:t>Often times we have a fuzzy recollection of what actually happened in the past. Instead, we remember a strong emotion associated with it (GOOD or BAD). By understanding the details of past situations to which we associate strong emotions, we are able to identify patterns that impact our decision making. </a:t>
            </a:r>
          </a:p>
          <a:p>
            <a:pPr marL="335939" indent="-335939">
              <a:lnSpc>
                <a:spcPct val="80000"/>
              </a:lnSpc>
              <a:buFontTx/>
              <a:buChar char="-"/>
              <a:defRPr/>
            </a:pPr>
            <a:endParaRPr lang="en-US" b="0" kern="0" dirty="0">
              <a:latin typeface="Arial" panose="020B0604020202020204" pitchFamily="34" charset="0"/>
              <a:cs typeface="Arial" panose="020B0604020202020204" pitchFamily="34" charset="0"/>
            </a:endParaRPr>
          </a:p>
          <a:p>
            <a:r>
              <a:rPr lang="en-US" b="0" kern="0" dirty="0">
                <a:latin typeface="Arial" panose="020B0604020202020204" pitchFamily="34" charset="0"/>
                <a:cs typeface="Arial" panose="020B0604020202020204" pitchFamily="34" charset="0"/>
              </a:rPr>
              <a:t>It is the start of an ongoing process to help us become better versions of who we are today. </a:t>
            </a:r>
            <a:endParaRPr lang="en-US" dirty="0"/>
          </a:p>
        </p:txBody>
      </p:sp>
      <p:sp>
        <p:nvSpPr>
          <p:cNvPr id="4" name="Slide Number Placeholder 3"/>
          <p:cNvSpPr>
            <a:spLocks noGrp="1"/>
          </p:cNvSpPr>
          <p:nvPr>
            <p:ph type="sldNum" sz="quarter" idx="10"/>
          </p:nvPr>
        </p:nvSpPr>
        <p:spPr>
          <a:xfrm>
            <a:off x="3884753" y="8685552"/>
            <a:ext cx="2971697" cy="456889"/>
          </a:xfrm>
          <a:prstGeom prst="rect">
            <a:avLst/>
          </a:prstGeom>
        </p:spPr>
        <p:txBody>
          <a:bodyPr lIns="89584" tIns="44792" rIns="89584" bIns="44792"/>
          <a:lstStyle/>
          <a:p>
            <a:fld id="{FD359C8B-53FB-4EB0-AD81-708CEF34E85B}" type="slidenum">
              <a:rPr lang="en-US" smtClean="0"/>
              <a:t>43</a:t>
            </a:fld>
            <a:endParaRPr lang="en-US"/>
          </a:p>
        </p:txBody>
      </p:sp>
    </p:spTree>
    <p:extLst>
      <p:ext uri="{BB962C8B-B14F-4D97-AF65-F5344CB8AC3E}">
        <p14:creationId xmlns:p14="http://schemas.microsoft.com/office/powerpoint/2010/main" val="4188155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25404">
              <a:defRPr>
                <a:solidFill>
                  <a:schemeClr val="tx1"/>
                </a:solidFill>
                <a:latin typeface="Arial" panose="020B0604020202020204" pitchFamily="34" charset="0"/>
                <a:ea typeface="MS PGothic" panose="020B0600070205080204" pitchFamily="34" charset="-128"/>
              </a:defRPr>
            </a:lvl1pPr>
            <a:lvl2pPr marL="742862" indent="-285716" defTabSz="925404">
              <a:defRPr>
                <a:solidFill>
                  <a:schemeClr val="tx1"/>
                </a:solidFill>
                <a:latin typeface="Arial" panose="020B0604020202020204" pitchFamily="34" charset="0"/>
                <a:ea typeface="MS PGothic" panose="020B0600070205080204" pitchFamily="34" charset="-128"/>
              </a:defRPr>
            </a:lvl2pPr>
            <a:lvl3pPr marL="1142865" indent="-228573" defTabSz="925404">
              <a:defRPr>
                <a:solidFill>
                  <a:schemeClr val="tx1"/>
                </a:solidFill>
                <a:latin typeface="Arial" panose="020B0604020202020204" pitchFamily="34" charset="0"/>
                <a:ea typeface="MS PGothic" panose="020B0600070205080204" pitchFamily="34" charset="-128"/>
              </a:defRPr>
            </a:lvl3pPr>
            <a:lvl4pPr marL="1600011" indent="-228573" defTabSz="925404">
              <a:defRPr>
                <a:solidFill>
                  <a:schemeClr val="tx1"/>
                </a:solidFill>
                <a:latin typeface="Arial" panose="020B0604020202020204" pitchFamily="34" charset="0"/>
                <a:ea typeface="MS PGothic" panose="020B0600070205080204" pitchFamily="34" charset="-128"/>
              </a:defRPr>
            </a:lvl4pPr>
            <a:lvl5pPr marL="2057156" indent="-228573" defTabSz="925404">
              <a:defRPr>
                <a:solidFill>
                  <a:schemeClr val="tx1"/>
                </a:solidFill>
                <a:latin typeface="Arial" panose="020B0604020202020204" pitchFamily="34" charset="0"/>
                <a:ea typeface="MS PGothic" panose="020B0600070205080204" pitchFamily="34" charset="-128"/>
              </a:defRPr>
            </a:lvl5pPr>
            <a:lvl6pPr marL="2514303"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449"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594"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5741"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7D3AD5C-0FE2-4388-8FB5-E1F25EFAC21D}" type="slidenum">
              <a:rPr lang="en-US" altLang="en-US"/>
              <a:pPr/>
              <a:t>44</a:t>
            </a:fld>
            <a:endParaRPr lang="en-US" altLang="en-US"/>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10240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85564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753" y="8685552"/>
            <a:ext cx="2971697" cy="456889"/>
          </a:xfrm>
          <a:prstGeom prst="rect">
            <a:avLst/>
          </a:prstGeom>
        </p:spPr>
        <p:txBody>
          <a:bodyPr lIns="89584" tIns="44792" rIns="89584" bIns="44792"/>
          <a:lstStyle/>
          <a:p>
            <a:fld id="{FD359C8B-53FB-4EB0-AD81-708CEF34E85B}" type="slidenum">
              <a:rPr lang="en-US" smtClean="0"/>
              <a:t>52</a:t>
            </a:fld>
            <a:endParaRPr lang="en-US"/>
          </a:p>
        </p:txBody>
      </p:sp>
    </p:spTree>
    <p:extLst>
      <p:ext uri="{BB962C8B-B14F-4D97-AF65-F5344CB8AC3E}">
        <p14:creationId xmlns:p14="http://schemas.microsoft.com/office/powerpoint/2010/main" val="330132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d3c0a46c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d3c0a46c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world is complex, but we don’t need to make it complicated.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25404">
              <a:defRPr>
                <a:solidFill>
                  <a:schemeClr val="tx1"/>
                </a:solidFill>
                <a:latin typeface="Arial" panose="020B0604020202020204" pitchFamily="34" charset="0"/>
                <a:ea typeface="MS PGothic" panose="020B0600070205080204" pitchFamily="34" charset="-128"/>
              </a:defRPr>
            </a:lvl1pPr>
            <a:lvl2pPr marL="742862" indent="-285716" defTabSz="925404">
              <a:defRPr>
                <a:solidFill>
                  <a:schemeClr val="tx1"/>
                </a:solidFill>
                <a:latin typeface="Arial" panose="020B0604020202020204" pitchFamily="34" charset="0"/>
                <a:ea typeface="MS PGothic" panose="020B0600070205080204" pitchFamily="34" charset="-128"/>
              </a:defRPr>
            </a:lvl2pPr>
            <a:lvl3pPr marL="1142865" indent="-228573" defTabSz="925404">
              <a:defRPr>
                <a:solidFill>
                  <a:schemeClr val="tx1"/>
                </a:solidFill>
                <a:latin typeface="Arial" panose="020B0604020202020204" pitchFamily="34" charset="0"/>
                <a:ea typeface="MS PGothic" panose="020B0600070205080204" pitchFamily="34" charset="-128"/>
              </a:defRPr>
            </a:lvl3pPr>
            <a:lvl4pPr marL="1600011" indent="-228573" defTabSz="925404">
              <a:defRPr>
                <a:solidFill>
                  <a:schemeClr val="tx1"/>
                </a:solidFill>
                <a:latin typeface="Arial" panose="020B0604020202020204" pitchFamily="34" charset="0"/>
                <a:ea typeface="MS PGothic" panose="020B0600070205080204" pitchFamily="34" charset="-128"/>
              </a:defRPr>
            </a:lvl4pPr>
            <a:lvl5pPr marL="2057156" indent="-228573" defTabSz="925404">
              <a:defRPr>
                <a:solidFill>
                  <a:schemeClr val="tx1"/>
                </a:solidFill>
                <a:latin typeface="Arial" panose="020B0604020202020204" pitchFamily="34" charset="0"/>
                <a:ea typeface="MS PGothic" panose="020B0600070205080204" pitchFamily="34" charset="-128"/>
              </a:defRPr>
            </a:lvl5pPr>
            <a:lvl6pPr marL="2514303"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449"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594"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5741" indent="-228573" defTabSz="92540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7D3AD5C-0FE2-4388-8FB5-E1F25EFAC21D}" type="slidenum">
              <a:rPr lang="en-US" altLang="en-US"/>
              <a:pPr/>
              <a:t>53</a:t>
            </a:fld>
            <a:endParaRPr lang="en-US" altLang="en-US"/>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10240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85564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0b40a25b1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0b40a25b1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d3c0a46c6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8d3c0a46c6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0b40a25b1_0_6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0b40a25b1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0b40a25b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b0b40a25b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0b40a25b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0b40a25b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0b40a25b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0b40a25b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90be418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90be418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0b40a25b1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b0b40a25b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898989"/>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Slide">
  <p:cSld name="Picture Slide">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422121" y="299967"/>
            <a:ext cx="8264700" cy="42945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rgbClr val="F2F2F2"/>
              </a:buClr>
              <a:buSzPts val="2100"/>
              <a:buChar char="●"/>
              <a:defRPr sz="2100">
                <a:solidFill>
                  <a:srgbClr val="F2F2F2"/>
                </a:solidFill>
              </a:defRPr>
            </a:lvl1pPr>
            <a:lvl2pPr marL="914400" lvl="1" indent="-342900" algn="l" rtl="0">
              <a:lnSpc>
                <a:spcPct val="90000"/>
              </a:lnSpc>
              <a:spcBef>
                <a:spcPts val="1600"/>
              </a:spcBef>
              <a:spcAft>
                <a:spcPts val="0"/>
              </a:spcAft>
              <a:buClr>
                <a:srgbClr val="F2F2F2"/>
              </a:buClr>
              <a:buSzPts val="1800"/>
              <a:buChar char="○"/>
              <a:defRPr sz="1800">
                <a:solidFill>
                  <a:srgbClr val="F2F2F2"/>
                </a:solidFill>
              </a:defRPr>
            </a:lvl2pPr>
            <a:lvl3pPr marL="1371600" lvl="2" indent="-323850" algn="l" rtl="0">
              <a:lnSpc>
                <a:spcPct val="90000"/>
              </a:lnSpc>
              <a:spcBef>
                <a:spcPts val="1600"/>
              </a:spcBef>
              <a:spcAft>
                <a:spcPts val="0"/>
              </a:spcAft>
              <a:buClr>
                <a:srgbClr val="F2F2F2"/>
              </a:buClr>
              <a:buSzPts val="1500"/>
              <a:buChar char="■"/>
              <a:defRPr sz="1500">
                <a:solidFill>
                  <a:srgbClr val="F2F2F2"/>
                </a:solidFill>
              </a:defRPr>
            </a:lvl3pPr>
            <a:lvl4pPr marL="1828800" lvl="3" indent="-317500" algn="l" rtl="0">
              <a:lnSpc>
                <a:spcPct val="90000"/>
              </a:lnSpc>
              <a:spcBef>
                <a:spcPts val="1600"/>
              </a:spcBef>
              <a:spcAft>
                <a:spcPts val="0"/>
              </a:spcAft>
              <a:buClr>
                <a:srgbClr val="F2F2F2"/>
              </a:buClr>
              <a:buSzPts val="1400"/>
              <a:buChar char="●"/>
              <a:defRPr sz="1400">
                <a:solidFill>
                  <a:srgbClr val="F2F2F2"/>
                </a:solidFill>
              </a:defRPr>
            </a:lvl4pPr>
            <a:lvl5pPr marL="2286000" lvl="4" indent="-317500" algn="l" rtl="0">
              <a:lnSpc>
                <a:spcPct val="90000"/>
              </a:lnSpc>
              <a:spcBef>
                <a:spcPts val="1600"/>
              </a:spcBef>
              <a:spcAft>
                <a:spcPts val="0"/>
              </a:spcAft>
              <a:buClr>
                <a:srgbClr val="F2F2F2"/>
              </a:buClr>
              <a:buSzPts val="1400"/>
              <a:buChar char="○"/>
              <a:defRPr sz="1400">
                <a:solidFill>
                  <a:srgbClr val="F2F2F2"/>
                </a:solidFill>
              </a:defRPr>
            </a:lvl5pPr>
            <a:lvl6pPr marL="2743200" lvl="5" indent="-317500" algn="l" rtl="0">
              <a:lnSpc>
                <a:spcPct val="90000"/>
              </a:lnSpc>
              <a:spcBef>
                <a:spcPts val="1600"/>
              </a:spcBef>
              <a:spcAft>
                <a:spcPts val="0"/>
              </a:spcAft>
              <a:buClr>
                <a:schemeClr val="dk1"/>
              </a:buClr>
              <a:buSzPts val="1400"/>
              <a:buChar char="■"/>
              <a:defRPr sz="1400"/>
            </a:lvl6pPr>
            <a:lvl7pPr marL="3200400" lvl="6" indent="-317500" algn="l" rtl="0">
              <a:lnSpc>
                <a:spcPct val="90000"/>
              </a:lnSpc>
              <a:spcBef>
                <a:spcPts val="1600"/>
              </a:spcBef>
              <a:spcAft>
                <a:spcPts val="0"/>
              </a:spcAft>
              <a:buClr>
                <a:schemeClr val="dk1"/>
              </a:buClr>
              <a:buSzPts val="1400"/>
              <a:buChar char="●"/>
              <a:defRPr sz="1400"/>
            </a:lvl7pPr>
            <a:lvl8pPr marL="3657600" lvl="7" indent="-317500" algn="l" rtl="0">
              <a:lnSpc>
                <a:spcPct val="90000"/>
              </a:lnSpc>
              <a:spcBef>
                <a:spcPts val="1600"/>
              </a:spcBef>
              <a:spcAft>
                <a:spcPts val="0"/>
              </a:spcAft>
              <a:buClr>
                <a:schemeClr val="dk1"/>
              </a:buClr>
              <a:buSzPts val="1400"/>
              <a:buChar char="○"/>
              <a:defRPr sz="1400"/>
            </a:lvl8pPr>
            <a:lvl9pPr marL="4114800" lvl="8" indent="-317500" algn="l" rtl="0">
              <a:lnSpc>
                <a:spcPct val="90000"/>
              </a:lnSpc>
              <a:spcBef>
                <a:spcPts val="1600"/>
              </a:spcBef>
              <a:spcAft>
                <a:spcPts val="1600"/>
              </a:spcAft>
              <a:buClr>
                <a:schemeClr val="dk1"/>
              </a:buClr>
              <a:buSzPts val="1400"/>
              <a:buChar char="■"/>
              <a:defRPr sz="1400"/>
            </a:lvl9pPr>
          </a:lstStyle>
          <a:p>
            <a:endParaRPr/>
          </a:p>
        </p:txBody>
      </p:sp>
      <p:sp>
        <p:nvSpPr>
          <p:cNvPr id="58" name="Google Shape;58;p14"/>
          <p:cNvSpPr txBox="1">
            <a:spLocks noGrp="1"/>
          </p:cNvSpPr>
          <p:nvPr>
            <p:ph type="ftr" idx="11"/>
          </p:nvPr>
        </p:nvSpPr>
        <p:spPr>
          <a:xfrm>
            <a:off x="422672" y="4841081"/>
            <a:ext cx="5562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no attrtibutio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258151"/>
            <a:ext cx="8229600" cy="4359294"/>
          </a:xfrm>
        </p:spPr>
        <p:txBody>
          <a:bodyPr/>
          <a:lstStyle>
            <a:lvl1pPr marL="0" indent="0">
              <a:buFontTx/>
              <a:buNone/>
              <a:defRPr sz="3000">
                <a:solidFill>
                  <a:schemeClr val="bg1"/>
                </a:solidFill>
                <a:effectLst>
                  <a:outerShdw dist="25400" dir="2700000" algn="tl" rotWithShape="0">
                    <a:srgbClr val="000000">
                      <a:alpha val="43000"/>
                    </a:srgbClr>
                  </a:outerShdw>
                </a:effectLst>
              </a:defRPr>
            </a:lvl1pPr>
            <a:lvl2pPr marL="0" indent="0">
              <a:buFontTx/>
              <a:buNone/>
              <a:defRPr>
                <a:solidFill>
                  <a:schemeClr val="bg1"/>
                </a:solidFill>
                <a:effectLst>
                  <a:outerShdw dist="25400" dir="2700000" algn="tl" rotWithShape="0">
                    <a:srgbClr val="000000">
                      <a:alpha val="43000"/>
                    </a:srgbClr>
                  </a:outerShdw>
                </a:effectLst>
              </a:defRPr>
            </a:lvl2pPr>
            <a:lvl3pPr marL="0" indent="0">
              <a:buFontTx/>
              <a:buNone/>
              <a:defRPr>
                <a:solidFill>
                  <a:schemeClr val="bg1"/>
                </a:solidFill>
                <a:effectLst>
                  <a:outerShdw dist="25400" dir="2700000" algn="tl" rotWithShape="0">
                    <a:srgbClr val="000000">
                      <a:alpha val="43000"/>
                    </a:srgbClr>
                  </a:outerShdw>
                </a:effectLst>
              </a:defRPr>
            </a:lvl3pPr>
            <a:lvl4pPr marL="0" indent="0">
              <a:buFontTx/>
              <a:buNone/>
              <a:defRPr>
                <a:solidFill>
                  <a:schemeClr val="bg1"/>
                </a:solidFill>
                <a:effectLst>
                  <a:outerShdw dist="25400" dir="2700000" algn="tl" rotWithShape="0">
                    <a:srgbClr val="000000">
                      <a:alpha val="43000"/>
                    </a:srgbClr>
                  </a:outerShdw>
                </a:effectLst>
              </a:defRPr>
            </a:lvl4pPr>
            <a:lvl5pPr marL="0" indent="0">
              <a:buFontTx/>
              <a:buNone/>
              <a:defRPr>
                <a:solidFill>
                  <a:schemeClr val="bg1"/>
                </a:solidFill>
                <a:effectLst>
                  <a:outerShdw dist="25400" dir="2700000" algn="tl" rotWithShape="0">
                    <a:srgbClr val="000000">
                      <a:alpha val="43000"/>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4">
            <a:extLst>
              <a:ext uri="{FF2B5EF4-FFF2-40B4-BE49-F238E27FC236}">
                <a16:creationId xmlns:a16="http://schemas.microsoft.com/office/drawing/2014/main" id="{A896E09F-C116-6EE7-EAF4-9F0BA075366B}"/>
              </a:ext>
            </a:extLst>
          </p:cNvPr>
          <p:cNvSpPr>
            <a:spLocks noGrp="1"/>
          </p:cNvSpPr>
          <p:nvPr>
            <p:ph type="ftr" sz="quarter" idx="10"/>
          </p:nvPr>
        </p:nvSpPr>
        <p:spPr>
          <a:xfrm>
            <a:off x="422275" y="4841082"/>
            <a:ext cx="5562600" cy="273844"/>
          </a:xfrm>
          <a:prstGeom prst="rect">
            <a:avLst/>
          </a:prstGeom>
        </p:spPr>
        <p:txBody>
          <a:bodyPr/>
          <a:lstStyle>
            <a:lvl1pPr algn="l" eaLnBrk="1" hangingPunct="1">
              <a:defRPr>
                <a:solidFill>
                  <a:srgbClr val="2D4C8C"/>
                </a:solidFill>
                <a:latin typeface="Gill Sans" pitchFamily="-65" charset="0"/>
                <a:ea typeface="ヒラギノ角ゴ ProN W3" pitchFamily="-1" charset="-128"/>
                <a:cs typeface="+mn-cs"/>
                <a:sym typeface="Gill Sans" pitchFamily="-65" charset="0"/>
              </a:defRPr>
            </a:lvl1pPr>
          </a:lstStyle>
          <a:p>
            <a:pPr>
              <a:defRPr/>
            </a:pPr>
            <a:endParaRPr lang="en-US"/>
          </a:p>
        </p:txBody>
      </p:sp>
    </p:spTree>
    <p:extLst>
      <p:ext uri="{BB962C8B-B14F-4D97-AF65-F5344CB8AC3E}">
        <p14:creationId xmlns:p14="http://schemas.microsoft.com/office/powerpoint/2010/main" val="297348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 name="Google Shape;65;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 name="Google Shape;77;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 name="Google Shape;7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4" name="Google Shape;84;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 name="Google Shape;93;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7" name="Google Shape;9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 name="Google Shape;100;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2628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1" name="Google Shape;61;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62" name="Google Shape;6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www.viacharacter.org/survey/account/regist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hyperlink" Target="https://www.wnpr.org/post/whats-best-job-your-personality" TargetMode="External"/><Relationship Id="rId3" Type="http://schemas.openxmlformats.org/officeDocument/2006/relationships/hyperlink" Target="https://docs.google.com/presentation/d/10SLuO76tjCuxkKLwcz84jfBRAKWacIhi0dAxjNJCAGQ/edit?usp=sharing" TargetMode="External"/><Relationship Id="rId7" Type="http://schemas.openxmlformats.org/officeDocument/2006/relationships/hyperlink" Target="https://www.mbtionline.com/"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hyperlink" Target="https://www.everythingdisc.com" TargetMode="External"/><Relationship Id="rId11" Type="http://schemas.openxmlformats.org/officeDocument/2006/relationships/hyperlink" Target="https://quiz.gretchenrubin.com/" TargetMode="External"/><Relationship Id="rId5" Type="http://schemas.openxmlformats.org/officeDocument/2006/relationships/hyperlink" Target="https://www.cyberphysics.co.uk/MobileVersion/MBTI/Big_Five_Personality.htm" TargetMode="External"/><Relationship Id="rId10" Type="http://schemas.openxmlformats.org/officeDocument/2006/relationships/hyperlink" Target="https://www.themyersbriggs.com/en-US/Products-and-Services/FIRO" TargetMode="External"/><Relationship Id="rId4" Type="http://schemas.openxmlformats.org/officeDocument/2006/relationships/hyperlink" Target="https://docs.google.com/presentation/d/15Qw55QNfOdLMQjPaLNni5JsnwX5yK3N9oDwm3724QqM/edit?usp=sharing" TargetMode="External"/><Relationship Id="rId9" Type="http://schemas.openxmlformats.org/officeDocument/2006/relationships/hyperlink" Target="https://www.truity.com/test/enneagram-personality-tes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500">
                <a:solidFill>
                  <a:srgbClr val="092565"/>
                </a:solidFill>
                <a:latin typeface="Times New Roman" panose="02020603050405020304" pitchFamily="18" charset="0"/>
                <a:cs typeface="Arial" panose="020B0604020202020204" pitchFamily="34" charset="0"/>
              </a:defRPr>
            </a:lvl1pPr>
            <a:lvl2pPr marL="557213" indent="-214313">
              <a:defRPr sz="1500">
                <a:solidFill>
                  <a:srgbClr val="092565"/>
                </a:solidFill>
                <a:latin typeface="Times New Roman" panose="02020603050405020304" pitchFamily="18" charset="0"/>
                <a:cs typeface="Arial" panose="020B0604020202020204" pitchFamily="34" charset="0"/>
              </a:defRPr>
            </a:lvl2pPr>
            <a:lvl3pPr marL="857250" indent="-171450">
              <a:defRPr sz="1500">
                <a:solidFill>
                  <a:srgbClr val="092565"/>
                </a:solidFill>
                <a:latin typeface="Times New Roman" panose="02020603050405020304" pitchFamily="18" charset="0"/>
                <a:cs typeface="Arial" panose="020B0604020202020204" pitchFamily="34" charset="0"/>
              </a:defRPr>
            </a:lvl3pPr>
            <a:lvl4pPr marL="1200150" indent="-171450">
              <a:defRPr sz="1500">
                <a:solidFill>
                  <a:srgbClr val="092565"/>
                </a:solidFill>
                <a:latin typeface="Times New Roman" panose="02020603050405020304" pitchFamily="18" charset="0"/>
                <a:cs typeface="Arial" panose="020B0604020202020204" pitchFamily="34" charset="0"/>
              </a:defRPr>
            </a:lvl4pPr>
            <a:lvl5pPr marL="1543050" indent="-171450">
              <a:defRPr sz="1500">
                <a:solidFill>
                  <a:srgbClr val="092565"/>
                </a:solidFill>
                <a:latin typeface="Times New Roman" panose="02020603050405020304" pitchFamily="18" charset="0"/>
                <a:cs typeface="Arial" panose="020B0604020202020204" pitchFamily="34" charset="0"/>
              </a:defRPr>
            </a:lvl5pPr>
            <a:lvl6pPr marL="1885950" indent="-171450" eaLnBrk="0" fontAlgn="base" hangingPunct="0">
              <a:spcBef>
                <a:spcPct val="0"/>
              </a:spcBef>
              <a:spcAft>
                <a:spcPct val="0"/>
              </a:spcAft>
              <a:defRPr sz="1500">
                <a:solidFill>
                  <a:srgbClr val="092565"/>
                </a:solidFill>
                <a:latin typeface="Times New Roman" panose="02020603050405020304" pitchFamily="18" charset="0"/>
                <a:cs typeface="Arial" panose="020B0604020202020204" pitchFamily="34" charset="0"/>
              </a:defRPr>
            </a:lvl6pPr>
            <a:lvl7pPr marL="2228850" indent="-171450" eaLnBrk="0" fontAlgn="base" hangingPunct="0">
              <a:spcBef>
                <a:spcPct val="0"/>
              </a:spcBef>
              <a:spcAft>
                <a:spcPct val="0"/>
              </a:spcAft>
              <a:defRPr sz="1500">
                <a:solidFill>
                  <a:srgbClr val="092565"/>
                </a:solidFill>
                <a:latin typeface="Times New Roman" panose="02020603050405020304" pitchFamily="18" charset="0"/>
                <a:cs typeface="Arial" panose="020B0604020202020204" pitchFamily="34" charset="0"/>
              </a:defRPr>
            </a:lvl7pPr>
            <a:lvl8pPr marL="2571750" indent="-171450" eaLnBrk="0" fontAlgn="base" hangingPunct="0">
              <a:spcBef>
                <a:spcPct val="0"/>
              </a:spcBef>
              <a:spcAft>
                <a:spcPct val="0"/>
              </a:spcAft>
              <a:defRPr sz="1500">
                <a:solidFill>
                  <a:srgbClr val="092565"/>
                </a:solidFill>
                <a:latin typeface="Times New Roman" panose="02020603050405020304" pitchFamily="18" charset="0"/>
                <a:cs typeface="Arial" panose="020B0604020202020204" pitchFamily="34" charset="0"/>
              </a:defRPr>
            </a:lvl8pPr>
            <a:lvl9pPr marL="2914650" indent="-171450" eaLnBrk="0" fontAlgn="base" hangingPunct="0">
              <a:spcBef>
                <a:spcPct val="0"/>
              </a:spcBef>
              <a:spcAft>
                <a:spcPct val="0"/>
              </a:spcAft>
              <a:defRPr sz="1500">
                <a:solidFill>
                  <a:srgbClr val="092565"/>
                </a:solidFill>
                <a:latin typeface="Times New Roman" panose="02020603050405020304" pitchFamily="18" charset="0"/>
                <a:cs typeface="Arial" panose="020B0604020202020204" pitchFamily="34" charset="0"/>
              </a:defRPr>
            </a:lvl9pPr>
          </a:lstStyle>
          <a:p>
            <a:pPr fontAlgn="base">
              <a:spcBef>
                <a:spcPct val="0"/>
              </a:spcBef>
              <a:spcAft>
                <a:spcPct val="0"/>
              </a:spcAft>
            </a:pPr>
            <a:fld id="{C850F415-A0A7-454A-9945-072F34BD32C9}" type="datetime1">
              <a:rPr lang="en-US" altLang="en-US" sz="700">
                <a:solidFill>
                  <a:srgbClr val="FFD939"/>
                </a:solidFill>
              </a:rPr>
              <a:pPr fontAlgn="base">
                <a:spcBef>
                  <a:spcPct val="0"/>
                </a:spcBef>
                <a:spcAft>
                  <a:spcPct val="0"/>
                </a:spcAft>
              </a:pPr>
              <a:t>10/4/2023</a:t>
            </a:fld>
            <a:endParaRPr lang="en-US" altLang="en-US" sz="700">
              <a:solidFill>
                <a:srgbClr val="FFD939"/>
              </a:solidFill>
            </a:endParaRPr>
          </a:p>
        </p:txBody>
      </p:sp>
      <p:sp>
        <p:nvSpPr>
          <p:cNvPr id="9220"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50000"/>
              </a:spcBef>
              <a:buClr>
                <a:srgbClr val="092565"/>
              </a:buClr>
              <a:defRPr sz="1800" b="1">
                <a:solidFill>
                  <a:srgbClr val="092565"/>
                </a:solidFill>
                <a:latin typeface="Times New Roman" panose="02020603050405020304" pitchFamily="18" charset="0"/>
              </a:defRPr>
            </a:lvl1pPr>
            <a:lvl2pPr marL="557213" indent="-214313">
              <a:spcBef>
                <a:spcPct val="50000"/>
              </a:spcBef>
              <a:buClr>
                <a:srgbClr val="092565"/>
              </a:buClr>
              <a:buFont typeface="Times New Roman" panose="02020603050405020304" pitchFamily="18" charset="0"/>
              <a:buChar char="–"/>
              <a:defRPr sz="1500">
                <a:solidFill>
                  <a:srgbClr val="092565"/>
                </a:solidFill>
                <a:latin typeface="Times New Roman" panose="02020603050405020304" pitchFamily="18" charset="0"/>
              </a:defRPr>
            </a:lvl2pPr>
            <a:lvl3pPr marL="857250" indent="-171450">
              <a:spcBef>
                <a:spcPct val="50000"/>
              </a:spcBef>
              <a:buClr>
                <a:srgbClr val="092565"/>
              </a:buClr>
              <a:buChar char="•"/>
              <a:defRPr sz="1500">
                <a:solidFill>
                  <a:srgbClr val="092565"/>
                </a:solidFill>
                <a:latin typeface="Times New Roman" panose="02020603050405020304" pitchFamily="18" charset="0"/>
              </a:defRPr>
            </a:lvl3pPr>
            <a:lvl4pPr marL="1200150" indent="-171450">
              <a:spcBef>
                <a:spcPct val="50000"/>
              </a:spcBef>
              <a:buClr>
                <a:srgbClr val="092565"/>
              </a:buClr>
              <a:buFont typeface="Times New Roman" panose="02020603050405020304" pitchFamily="18" charset="0"/>
              <a:buChar char="–"/>
              <a:defRPr sz="1500">
                <a:solidFill>
                  <a:srgbClr val="092565"/>
                </a:solidFill>
                <a:latin typeface="Times New Roman" panose="02020603050405020304" pitchFamily="18" charset="0"/>
              </a:defRPr>
            </a:lvl4pPr>
            <a:lvl5pPr marL="1543050" indent="-171450">
              <a:spcBef>
                <a:spcPct val="50000"/>
              </a:spcBef>
              <a:buClr>
                <a:srgbClr val="092565"/>
              </a:buClr>
              <a:buChar char="•"/>
              <a:defRPr sz="1500">
                <a:solidFill>
                  <a:srgbClr val="092565"/>
                </a:solidFill>
                <a:latin typeface="Times New Roman" panose="02020603050405020304" pitchFamily="18" charset="0"/>
              </a:defRPr>
            </a:lvl5pPr>
            <a:lvl6pPr marL="18859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6pPr>
            <a:lvl7pPr marL="22288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7pPr>
            <a:lvl8pPr marL="25717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8pPr>
            <a:lvl9pPr marL="29146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9pPr>
          </a:lstStyle>
          <a:p>
            <a:pPr fontAlgn="base">
              <a:spcBef>
                <a:spcPct val="0"/>
              </a:spcBef>
              <a:spcAft>
                <a:spcPct val="0"/>
              </a:spcAft>
              <a:buClrTx/>
            </a:pPr>
            <a:fld id="{5FCDB076-9D5A-420E-B045-CA9229802344}" type="slidenum">
              <a:rPr lang="en-US" altLang="en-US" sz="700" b="0">
                <a:solidFill>
                  <a:srgbClr val="FFD939"/>
                </a:solidFill>
                <a:cs typeface="Arial" panose="020B0604020202020204" pitchFamily="34" charset="0"/>
              </a:rPr>
              <a:pPr fontAlgn="base">
                <a:spcBef>
                  <a:spcPct val="0"/>
                </a:spcBef>
                <a:spcAft>
                  <a:spcPct val="0"/>
                </a:spcAft>
                <a:buClrTx/>
              </a:pPr>
              <a:t>1</a:t>
            </a:fld>
            <a:endParaRPr lang="en-US" altLang="en-US" sz="700" b="0">
              <a:solidFill>
                <a:srgbClr val="FFD939"/>
              </a:solidFill>
              <a:cs typeface="Arial" panose="020B0604020202020204" pitchFamily="34" charset="0"/>
            </a:endParaRPr>
          </a:p>
        </p:txBody>
      </p:sp>
      <p:sp>
        <p:nvSpPr>
          <p:cNvPr id="9221" name="Rectangle 5"/>
          <p:cNvSpPr>
            <a:spLocks noChangeArrowheads="1"/>
          </p:cNvSpPr>
          <p:nvPr/>
        </p:nvSpPr>
        <p:spPr bwMode="auto">
          <a:xfrm>
            <a:off x="0" y="3903385"/>
            <a:ext cx="9144000" cy="623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a:defRPr sz="2000">
                <a:solidFill>
                  <a:srgbClr val="092565"/>
                </a:solidFill>
                <a:latin typeface="Times New Roman" panose="02020603050405020304" pitchFamily="18" charset="0"/>
                <a:cs typeface="Arial" panose="020B0604020202020204" pitchFamily="34" charset="0"/>
              </a:defRPr>
            </a:lvl1pPr>
            <a:lvl2pPr marL="742950" indent="-285750">
              <a:defRPr sz="2000">
                <a:solidFill>
                  <a:srgbClr val="092565"/>
                </a:solidFill>
                <a:latin typeface="Times New Roman" panose="02020603050405020304" pitchFamily="18" charset="0"/>
                <a:cs typeface="Arial" panose="020B0604020202020204" pitchFamily="34" charset="0"/>
              </a:defRPr>
            </a:lvl2pPr>
            <a:lvl3pPr marL="1143000" indent="-228600">
              <a:defRPr sz="2000">
                <a:solidFill>
                  <a:srgbClr val="092565"/>
                </a:solidFill>
                <a:latin typeface="Times New Roman" panose="02020603050405020304" pitchFamily="18" charset="0"/>
                <a:cs typeface="Arial" panose="020B0604020202020204" pitchFamily="34" charset="0"/>
              </a:defRPr>
            </a:lvl3pPr>
            <a:lvl4pPr marL="1600200" indent="-228600">
              <a:defRPr sz="2000">
                <a:solidFill>
                  <a:srgbClr val="092565"/>
                </a:solidFill>
                <a:latin typeface="Times New Roman" panose="02020603050405020304" pitchFamily="18" charset="0"/>
                <a:cs typeface="Arial" panose="020B0604020202020204" pitchFamily="34" charset="0"/>
              </a:defRPr>
            </a:lvl4pPr>
            <a:lvl5pPr marL="2057400" indent="-228600">
              <a:defRPr sz="2000">
                <a:solidFill>
                  <a:srgbClr val="092565"/>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9pPr>
          </a:lstStyle>
          <a:p>
            <a:pPr algn="ctr" fontAlgn="base">
              <a:spcBef>
                <a:spcPct val="0"/>
              </a:spcBef>
              <a:spcAft>
                <a:spcPct val="0"/>
              </a:spcAft>
            </a:pPr>
            <a:r>
              <a:rPr lang="en-US" altLang="en-US" sz="3600" b="1" i="1"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Wellness Wednesday</a:t>
            </a:r>
            <a:endParaRPr lang="en-US" altLang="en-US" sz="3300" i="1"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49" y="975813"/>
            <a:ext cx="2773201" cy="2742945"/>
          </a:xfrm>
          <a:prstGeom prst="rect">
            <a:avLst/>
          </a:prstGeom>
        </p:spPr>
      </p:pic>
      <p:pic>
        <p:nvPicPr>
          <p:cNvPr id="2" name="Picture 1">
            <a:extLst>
              <a:ext uri="{FF2B5EF4-FFF2-40B4-BE49-F238E27FC236}">
                <a16:creationId xmlns:a16="http://schemas.microsoft.com/office/drawing/2014/main" id="{6B8010A5-4E38-6A04-0055-67BE3D696915}"/>
              </a:ext>
            </a:extLst>
          </p:cNvPr>
          <p:cNvPicPr>
            <a:picLocks noChangeAspect="1"/>
          </p:cNvPicPr>
          <p:nvPr/>
        </p:nvPicPr>
        <p:blipFill>
          <a:blip r:embed="rId4"/>
          <a:stretch>
            <a:fillRect/>
          </a:stretch>
        </p:blipFill>
        <p:spPr>
          <a:xfrm>
            <a:off x="5071352" y="951936"/>
            <a:ext cx="2717110" cy="2717110"/>
          </a:xfrm>
          <a:prstGeom prst="rect">
            <a:avLst/>
          </a:prstGeom>
        </p:spPr>
      </p:pic>
      <p:sp>
        <p:nvSpPr>
          <p:cNvPr id="4" name="Title 11">
            <a:extLst>
              <a:ext uri="{FF2B5EF4-FFF2-40B4-BE49-F238E27FC236}">
                <a16:creationId xmlns:a16="http://schemas.microsoft.com/office/drawing/2014/main" id="{A12360FE-D683-28C9-FEEA-09D976A07C59}"/>
              </a:ext>
            </a:extLst>
          </p:cNvPr>
          <p:cNvSpPr txBox="1">
            <a:spLocks noChangeArrowheads="1"/>
          </p:cNvSpPr>
          <p:nvPr/>
        </p:nvSpPr>
        <p:spPr>
          <a:xfrm>
            <a:off x="5168348" y="4382033"/>
            <a:ext cx="3825903" cy="770459"/>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00000"/>
              </a:lnSpc>
            </a:pPr>
            <a:r>
              <a:rPr lang="en-US" altLang="en-US" sz="1600" dirty="0">
                <a:latin typeface="Times New Roman" panose="02020603050405020304" pitchFamily="18" charset="0"/>
                <a:cs typeface="Times New Roman" panose="02020603050405020304" pitchFamily="18" charset="0"/>
              </a:rPr>
              <a:t>Mr. Charles Coiro, USCG LDC10-4-23</a:t>
            </a:r>
          </a:p>
        </p:txBody>
      </p:sp>
      <p:sp>
        <p:nvSpPr>
          <p:cNvPr id="5" name="Rectangle 5">
            <a:extLst>
              <a:ext uri="{FF2B5EF4-FFF2-40B4-BE49-F238E27FC236}">
                <a16:creationId xmlns:a16="http://schemas.microsoft.com/office/drawing/2014/main" id="{14BDD67E-695E-5442-03B1-96721EDF6F80}"/>
              </a:ext>
            </a:extLst>
          </p:cNvPr>
          <p:cNvSpPr>
            <a:spLocks noChangeArrowheads="1"/>
          </p:cNvSpPr>
          <p:nvPr/>
        </p:nvSpPr>
        <p:spPr bwMode="auto">
          <a:xfrm>
            <a:off x="0" y="139076"/>
            <a:ext cx="9144000" cy="623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a:defRPr sz="2000">
                <a:solidFill>
                  <a:srgbClr val="092565"/>
                </a:solidFill>
                <a:latin typeface="Times New Roman" panose="02020603050405020304" pitchFamily="18" charset="0"/>
                <a:cs typeface="Arial" panose="020B0604020202020204" pitchFamily="34" charset="0"/>
              </a:defRPr>
            </a:lvl1pPr>
            <a:lvl2pPr marL="742950" indent="-285750">
              <a:defRPr sz="2000">
                <a:solidFill>
                  <a:srgbClr val="092565"/>
                </a:solidFill>
                <a:latin typeface="Times New Roman" panose="02020603050405020304" pitchFamily="18" charset="0"/>
                <a:cs typeface="Arial" panose="020B0604020202020204" pitchFamily="34" charset="0"/>
              </a:defRPr>
            </a:lvl2pPr>
            <a:lvl3pPr marL="1143000" indent="-228600">
              <a:defRPr sz="2000">
                <a:solidFill>
                  <a:srgbClr val="092565"/>
                </a:solidFill>
                <a:latin typeface="Times New Roman" panose="02020603050405020304" pitchFamily="18" charset="0"/>
                <a:cs typeface="Arial" panose="020B0604020202020204" pitchFamily="34" charset="0"/>
              </a:defRPr>
            </a:lvl3pPr>
            <a:lvl4pPr marL="1600200" indent="-228600">
              <a:defRPr sz="2000">
                <a:solidFill>
                  <a:srgbClr val="092565"/>
                </a:solidFill>
                <a:latin typeface="Times New Roman" panose="02020603050405020304" pitchFamily="18" charset="0"/>
                <a:cs typeface="Arial" panose="020B0604020202020204" pitchFamily="34" charset="0"/>
              </a:defRPr>
            </a:lvl4pPr>
            <a:lvl5pPr marL="2057400" indent="-228600">
              <a:defRPr sz="2000">
                <a:solidFill>
                  <a:srgbClr val="092565"/>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9pPr>
          </a:lstStyle>
          <a:p>
            <a:pPr algn="ctr" fontAlgn="base">
              <a:spcBef>
                <a:spcPct val="0"/>
              </a:spcBef>
              <a:spcAft>
                <a:spcPct val="0"/>
              </a:spcAft>
            </a:pPr>
            <a:r>
              <a:rPr lang="en-US" altLang="en-US" sz="3600" b="1" i="1"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Self Awareness</a:t>
            </a:r>
            <a:endParaRPr lang="en-US" altLang="en-US" sz="3300" i="1"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8343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05CF8-480A-36EA-5DC4-D901CF5FF153}"/>
              </a:ext>
            </a:extLst>
          </p:cNvPr>
          <p:cNvSpPr>
            <a:spLocks noGrp="1"/>
          </p:cNvSpPr>
          <p:nvPr>
            <p:ph type="title"/>
          </p:nvPr>
        </p:nvSpPr>
        <p:spPr>
          <a:xfrm>
            <a:off x="0" y="0"/>
            <a:ext cx="9080390" cy="857250"/>
          </a:xfrm>
          <a:solidFill>
            <a:schemeClr val="accent2">
              <a:lumMod val="20000"/>
              <a:lumOff val="80000"/>
            </a:schemeClr>
          </a:solidFill>
        </p:spPr>
        <p:txBody>
          <a:bodyPr rtlCol="0">
            <a:normAutofit/>
          </a:bodyPr>
          <a:lstStyle/>
          <a:p>
            <a:pPr algn="ctr">
              <a:defRPr/>
            </a:pPr>
            <a:r>
              <a:rPr lang="en-US" sz="4400" dirty="0">
                <a:latin typeface="Times New Roman" panose="02020603050405020304" pitchFamily="18" charset="0"/>
                <a:cs typeface="Times New Roman" panose="02020603050405020304" pitchFamily="18" charset="0"/>
              </a:rPr>
              <a:t>Aspects of Identity</a:t>
            </a:r>
          </a:p>
        </p:txBody>
      </p:sp>
      <p:sp>
        <p:nvSpPr>
          <p:cNvPr id="17" name="AutoShape 38">
            <a:extLst>
              <a:ext uri="{FF2B5EF4-FFF2-40B4-BE49-F238E27FC236}">
                <a16:creationId xmlns:a16="http://schemas.microsoft.com/office/drawing/2014/main" id="{4433474C-A4CB-617D-7B6C-2DE54AF42D3F}"/>
              </a:ext>
            </a:extLst>
          </p:cNvPr>
          <p:cNvSpPr>
            <a:spLocks noChangeArrowheads="1"/>
          </p:cNvSpPr>
          <p:nvPr/>
        </p:nvSpPr>
        <p:spPr bwMode="auto">
          <a:xfrm>
            <a:off x="1437958" y="3989821"/>
            <a:ext cx="2830207" cy="787578"/>
          </a:xfrm>
          <a:prstGeom prst="roundRect">
            <a:avLst>
              <a:gd name="adj" fmla="val 16667"/>
            </a:avLst>
          </a:prstGeom>
          <a:gradFill flip="none" rotWithShape="1">
            <a:gsLst>
              <a:gs pos="0">
                <a:srgbClr val="7493C1">
                  <a:shade val="30000"/>
                  <a:satMod val="115000"/>
                </a:srgbClr>
              </a:gs>
              <a:gs pos="50000">
                <a:srgbClr val="7493C1">
                  <a:shade val="67500"/>
                  <a:satMod val="115000"/>
                </a:srgbClr>
              </a:gs>
              <a:gs pos="100000">
                <a:srgbClr val="7493C1">
                  <a:shade val="100000"/>
                  <a:satMod val="115000"/>
                </a:srgbClr>
              </a:gs>
            </a:gsLst>
            <a:lin ang="16200000" scaled="1"/>
            <a:tileRect/>
          </a:gradFill>
          <a:ln w="9525">
            <a:noFill/>
            <a:round/>
            <a:headEnd/>
            <a:tailEnd/>
          </a:ln>
          <a:effectLst>
            <a:reflection blurRad="6350" stA="52000" endA="300" endPos="35000" dir="5400000" sy="-100000" algn="bl" rotWithShape="0"/>
          </a:effectLst>
        </p:spPr>
        <p:txBody>
          <a:bodyPr wrap="none" anchor="ctr"/>
          <a:lstStyle/>
          <a:p>
            <a:pPr>
              <a:defRPr/>
            </a:pPr>
            <a:endParaRPr lang="en-US" sz="825" dirty="0">
              <a:solidFill>
                <a:srgbClr val="231F20"/>
              </a:solidFill>
              <a:latin typeface="+mn-lt"/>
              <a:ea typeface="ＭＳ Ｐゴシック"/>
              <a:cs typeface="ＭＳ Ｐゴシック"/>
            </a:endParaRPr>
          </a:p>
        </p:txBody>
      </p:sp>
      <p:sp>
        <p:nvSpPr>
          <p:cNvPr id="18" name="Rectangle 39">
            <a:extLst>
              <a:ext uri="{FF2B5EF4-FFF2-40B4-BE49-F238E27FC236}">
                <a16:creationId xmlns:a16="http://schemas.microsoft.com/office/drawing/2014/main" id="{31B5D4D2-78CD-38A4-AFF0-327560700058}"/>
              </a:ext>
            </a:extLst>
          </p:cNvPr>
          <p:cNvSpPr>
            <a:spLocks noChangeArrowheads="1"/>
          </p:cNvSpPr>
          <p:nvPr/>
        </p:nvSpPr>
        <p:spPr bwMode="auto">
          <a:xfrm>
            <a:off x="1438275" y="3985023"/>
            <a:ext cx="1295400" cy="646331"/>
          </a:xfrm>
          <a:prstGeom prst="rect">
            <a:avLst/>
          </a:prstGeom>
          <a:noFill/>
          <a:ln w="9525">
            <a:noFill/>
            <a:miter lim="800000"/>
            <a:headEnd/>
            <a:tailEnd/>
          </a:ln>
        </p:spPr>
        <p:txBody>
          <a:bodyPr>
            <a:spAutoFit/>
          </a:bodyPr>
          <a:lstStyle/>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Economic</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Political</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Social</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Language/lexicon</a:t>
            </a:r>
          </a:p>
        </p:txBody>
      </p:sp>
      <p:sp>
        <p:nvSpPr>
          <p:cNvPr id="19" name="Rectangle 40">
            <a:extLst>
              <a:ext uri="{FF2B5EF4-FFF2-40B4-BE49-F238E27FC236}">
                <a16:creationId xmlns:a16="http://schemas.microsoft.com/office/drawing/2014/main" id="{11A0B78C-30EA-F1EC-20B5-80B7E71BD2E1}"/>
              </a:ext>
            </a:extLst>
          </p:cNvPr>
          <p:cNvSpPr>
            <a:spLocks noChangeArrowheads="1"/>
          </p:cNvSpPr>
          <p:nvPr/>
        </p:nvSpPr>
        <p:spPr bwMode="auto">
          <a:xfrm>
            <a:off x="2574132" y="3985023"/>
            <a:ext cx="1694260" cy="646331"/>
          </a:xfrm>
          <a:prstGeom prst="rect">
            <a:avLst/>
          </a:prstGeom>
          <a:noFill/>
          <a:ln w="9525">
            <a:noFill/>
            <a:miter lim="800000"/>
            <a:headEnd/>
            <a:tailEnd/>
          </a:ln>
        </p:spPr>
        <p:txBody>
          <a:bodyPr>
            <a:spAutoFit/>
          </a:bodyPr>
          <a:lstStyle/>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Origin</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Education</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Geographical</a:t>
            </a:r>
          </a:p>
          <a:p>
            <a:pPr marL="429816" lvl="1" indent="-86916">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Social Class </a:t>
            </a:r>
          </a:p>
        </p:txBody>
      </p:sp>
      <p:sp>
        <p:nvSpPr>
          <p:cNvPr id="20" name="Rectangle 41">
            <a:extLst>
              <a:ext uri="{FF2B5EF4-FFF2-40B4-BE49-F238E27FC236}">
                <a16:creationId xmlns:a16="http://schemas.microsoft.com/office/drawing/2014/main" id="{B135E67C-03EC-C747-3BDF-357CB5A5A605}"/>
              </a:ext>
            </a:extLst>
          </p:cNvPr>
          <p:cNvSpPr>
            <a:spLocks noChangeArrowheads="1"/>
          </p:cNvSpPr>
          <p:nvPr/>
        </p:nvSpPr>
        <p:spPr bwMode="auto">
          <a:xfrm>
            <a:off x="1428751" y="3677841"/>
            <a:ext cx="3136106" cy="300082"/>
          </a:xfrm>
          <a:prstGeom prst="rect">
            <a:avLst/>
          </a:prstGeom>
          <a:noFill/>
          <a:ln>
            <a:noFill/>
          </a:ln>
        </p:spPr>
        <p:txBody>
          <a:bodyPr>
            <a:spAutoFit/>
          </a:bodyPr>
          <a:lstStyle/>
          <a:p>
            <a:pPr>
              <a:defRPr/>
            </a:pPr>
            <a:r>
              <a:rPr lang="en-US" sz="1350" b="1" dirty="0">
                <a:solidFill>
                  <a:schemeClr val="bg1">
                    <a:lumMod val="50000"/>
                  </a:schemeClr>
                </a:solidFill>
                <a:latin typeface="+mn-lt"/>
                <a:ea typeface="ＭＳ Ｐゴシック" pitchFamily="34" charset="-128"/>
              </a:rPr>
              <a:t>Our social connections</a:t>
            </a:r>
            <a:endParaRPr lang="en-US" sz="1050" dirty="0">
              <a:solidFill>
                <a:schemeClr val="bg1">
                  <a:lumMod val="50000"/>
                </a:schemeClr>
              </a:solidFill>
              <a:latin typeface="+mn-lt"/>
              <a:ea typeface="ＭＳ Ｐゴシック" pitchFamily="34" charset="-128"/>
            </a:endParaRPr>
          </a:p>
        </p:txBody>
      </p:sp>
      <p:sp>
        <p:nvSpPr>
          <p:cNvPr id="21" name="AutoShape 42">
            <a:extLst>
              <a:ext uri="{FF2B5EF4-FFF2-40B4-BE49-F238E27FC236}">
                <a16:creationId xmlns:a16="http://schemas.microsoft.com/office/drawing/2014/main" id="{7FDD275B-E99F-ACB1-47BE-0D6151FCD453}"/>
              </a:ext>
            </a:extLst>
          </p:cNvPr>
          <p:cNvSpPr>
            <a:spLocks noChangeArrowheads="1"/>
          </p:cNvSpPr>
          <p:nvPr/>
        </p:nvSpPr>
        <p:spPr bwMode="auto">
          <a:xfrm>
            <a:off x="1437958" y="2686051"/>
            <a:ext cx="2830207" cy="777146"/>
          </a:xfrm>
          <a:prstGeom prst="roundRect">
            <a:avLst>
              <a:gd name="adj" fmla="val 16667"/>
            </a:avLst>
          </a:prstGeom>
          <a:gradFill flip="none" rotWithShape="1">
            <a:gsLst>
              <a:gs pos="0">
                <a:srgbClr val="A3A510">
                  <a:shade val="30000"/>
                  <a:satMod val="115000"/>
                </a:srgbClr>
              </a:gs>
              <a:gs pos="50000">
                <a:srgbClr val="A3A510">
                  <a:shade val="67500"/>
                  <a:satMod val="115000"/>
                </a:srgbClr>
              </a:gs>
              <a:gs pos="100000">
                <a:srgbClr val="A3A510">
                  <a:shade val="100000"/>
                  <a:satMod val="115000"/>
                </a:srgbClr>
              </a:gs>
            </a:gsLst>
            <a:lin ang="16200000" scaled="1"/>
            <a:tileRect/>
          </a:gradFill>
          <a:ln w="9525">
            <a:noFill/>
            <a:round/>
            <a:headEnd/>
            <a:tailEnd/>
          </a:ln>
          <a:effectLst>
            <a:reflection blurRad="6350" stA="52000" endA="300" endPos="35000" dir="5400000" sy="-100000" algn="bl" rotWithShape="0"/>
          </a:effectLst>
        </p:spPr>
        <p:txBody>
          <a:bodyPr wrap="none" anchor="ctr"/>
          <a:lstStyle/>
          <a:p>
            <a:pPr>
              <a:defRPr/>
            </a:pPr>
            <a:endParaRPr lang="en-US" sz="825" dirty="0">
              <a:solidFill>
                <a:srgbClr val="231F20"/>
              </a:solidFill>
              <a:latin typeface="+mn-lt"/>
              <a:ea typeface="ＭＳ Ｐゴシック"/>
              <a:cs typeface="ＭＳ Ｐゴシック"/>
            </a:endParaRPr>
          </a:p>
        </p:txBody>
      </p:sp>
      <p:sp>
        <p:nvSpPr>
          <p:cNvPr id="22" name="Rectangle 43">
            <a:extLst>
              <a:ext uri="{FF2B5EF4-FFF2-40B4-BE49-F238E27FC236}">
                <a16:creationId xmlns:a16="http://schemas.microsoft.com/office/drawing/2014/main" id="{66A1B302-AAE1-9858-9858-911AF1E36179}"/>
              </a:ext>
            </a:extLst>
          </p:cNvPr>
          <p:cNvSpPr>
            <a:spLocks noChangeArrowheads="1"/>
          </p:cNvSpPr>
          <p:nvPr/>
        </p:nvSpPr>
        <p:spPr bwMode="auto">
          <a:xfrm>
            <a:off x="1438275" y="2677717"/>
            <a:ext cx="1295400" cy="646331"/>
          </a:xfrm>
          <a:prstGeom prst="rect">
            <a:avLst/>
          </a:prstGeom>
          <a:noFill/>
          <a:ln w="9525">
            <a:noFill/>
            <a:miter lim="800000"/>
            <a:headEnd/>
            <a:tailEnd/>
          </a:ln>
        </p:spPr>
        <p:txBody>
          <a:bodyPr>
            <a:spAutoFit/>
          </a:bodyPr>
          <a:lstStyle/>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Profession</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Work experience</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Work location</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Expertise/Focus</a:t>
            </a:r>
          </a:p>
        </p:txBody>
      </p:sp>
      <p:sp>
        <p:nvSpPr>
          <p:cNvPr id="23" name="Rectangle 44">
            <a:extLst>
              <a:ext uri="{FF2B5EF4-FFF2-40B4-BE49-F238E27FC236}">
                <a16:creationId xmlns:a16="http://schemas.microsoft.com/office/drawing/2014/main" id="{D665D78C-2556-9371-A121-084B24E70A3D}"/>
              </a:ext>
            </a:extLst>
          </p:cNvPr>
          <p:cNvSpPr>
            <a:spLocks noChangeArrowheads="1"/>
          </p:cNvSpPr>
          <p:nvPr/>
        </p:nvSpPr>
        <p:spPr bwMode="auto">
          <a:xfrm>
            <a:off x="2526506" y="2677717"/>
            <a:ext cx="1815704" cy="646331"/>
          </a:xfrm>
          <a:prstGeom prst="rect">
            <a:avLst/>
          </a:prstGeom>
          <a:noFill/>
          <a:ln w="9525">
            <a:noFill/>
            <a:miter lim="800000"/>
            <a:headEnd/>
            <a:tailEnd/>
          </a:ln>
        </p:spPr>
        <p:txBody>
          <a:bodyPr>
            <a:spAutoFit/>
          </a:bodyPr>
          <a:lstStyle/>
          <a:p>
            <a:pPr marL="382191"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Role/Function</a:t>
            </a:r>
          </a:p>
          <a:p>
            <a:pPr marL="382191"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Length of employment</a:t>
            </a:r>
          </a:p>
          <a:p>
            <a:pPr marL="382191"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Level of influence </a:t>
            </a:r>
          </a:p>
          <a:p>
            <a:pPr marL="382191"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Credential/Certification</a:t>
            </a:r>
          </a:p>
        </p:txBody>
      </p:sp>
      <p:sp>
        <p:nvSpPr>
          <p:cNvPr id="24" name="Rectangle 45">
            <a:extLst>
              <a:ext uri="{FF2B5EF4-FFF2-40B4-BE49-F238E27FC236}">
                <a16:creationId xmlns:a16="http://schemas.microsoft.com/office/drawing/2014/main" id="{F7EEE6B4-ABBF-91CD-3C11-DAA019B3ACEF}"/>
              </a:ext>
            </a:extLst>
          </p:cNvPr>
          <p:cNvSpPr>
            <a:spLocks noChangeArrowheads="1"/>
          </p:cNvSpPr>
          <p:nvPr/>
        </p:nvSpPr>
        <p:spPr bwMode="auto">
          <a:xfrm>
            <a:off x="1431131" y="2365772"/>
            <a:ext cx="3038475" cy="300082"/>
          </a:xfrm>
          <a:prstGeom prst="rect">
            <a:avLst/>
          </a:prstGeom>
          <a:noFill/>
          <a:ln>
            <a:noFill/>
          </a:ln>
        </p:spPr>
        <p:txBody>
          <a:bodyPr>
            <a:spAutoFit/>
          </a:bodyPr>
          <a:lstStyle>
            <a:lvl1pPr>
              <a:defRPr sz="3200">
                <a:solidFill>
                  <a:schemeClr val="tx2"/>
                </a:solidFill>
                <a:latin typeface="Tahoma" panose="020B0604030504040204" pitchFamily="34" charset="0"/>
                <a:ea typeface="MS PGothic" panose="020B0600070205080204" pitchFamily="34" charset="-128"/>
              </a:defRPr>
            </a:lvl1pPr>
            <a:lvl2pPr marL="742950" indent="-285750">
              <a:defRPr sz="3200">
                <a:solidFill>
                  <a:schemeClr val="tx2"/>
                </a:solidFill>
                <a:latin typeface="Tahoma" panose="020B0604030504040204" pitchFamily="34" charset="0"/>
                <a:ea typeface="MS PGothic" panose="020B0600070205080204" pitchFamily="34" charset="-128"/>
              </a:defRPr>
            </a:lvl2pPr>
            <a:lvl3pPr marL="1143000" indent="-228600">
              <a:defRPr sz="3200">
                <a:solidFill>
                  <a:schemeClr val="tx2"/>
                </a:solidFill>
                <a:latin typeface="Tahoma" panose="020B0604030504040204" pitchFamily="34" charset="0"/>
                <a:ea typeface="MS PGothic" panose="020B0600070205080204" pitchFamily="34" charset="-128"/>
              </a:defRPr>
            </a:lvl3pPr>
            <a:lvl4pPr marL="1600200" indent="-228600">
              <a:defRPr sz="3200">
                <a:solidFill>
                  <a:schemeClr val="tx2"/>
                </a:solidFill>
                <a:latin typeface="Tahoma" panose="020B0604030504040204" pitchFamily="34" charset="0"/>
                <a:ea typeface="MS PGothic" panose="020B0600070205080204" pitchFamily="34" charset="-128"/>
              </a:defRPr>
            </a:lvl4pPr>
            <a:lvl5pPr marL="2057400" indent="-228600">
              <a:defRPr sz="3200">
                <a:solidFill>
                  <a:schemeClr val="tx2"/>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9pPr>
          </a:lstStyle>
          <a:p>
            <a:pPr>
              <a:defRPr/>
            </a:pPr>
            <a:r>
              <a:rPr lang="en-US" altLang="en-US" sz="1350" b="1">
                <a:solidFill>
                  <a:srgbClr val="A3A510"/>
                </a:solidFill>
                <a:latin typeface="+mn-lt"/>
              </a:rPr>
              <a:t>Our work connections</a:t>
            </a:r>
            <a:endParaRPr lang="en-US" altLang="en-US" sz="1050">
              <a:solidFill>
                <a:srgbClr val="231F20"/>
              </a:solidFill>
              <a:latin typeface="+mn-lt"/>
            </a:endParaRPr>
          </a:p>
        </p:txBody>
      </p:sp>
      <p:sp>
        <p:nvSpPr>
          <p:cNvPr id="25" name="AutoShape 46">
            <a:extLst>
              <a:ext uri="{FF2B5EF4-FFF2-40B4-BE49-F238E27FC236}">
                <a16:creationId xmlns:a16="http://schemas.microsoft.com/office/drawing/2014/main" id="{965861BC-0EF5-2BF4-787E-B618225B0E8F}"/>
              </a:ext>
            </a:extLst>
          </p:cNvPr>
          <p:cNvSpPr>
            <a:spLocks noChangeArrowheads="1"/>
          </p:cNvSpPr>
          <p:nvPr/>
        </p:nvSpPr>
        <p:spPr bwMode="auto">
          <a:xfrm>
            <a:off x="1468215" y="1351375"/>
            <a:ext cx="2799949" cy="783521"/>
          </a:xfrm>
          <a:prstGeom prst="roundRect">
            <a:avLst>
              <a:gd name="adj" fmla="val 16667"/>
            </a:avLst>
          </a:prstGeom>
          <a:gradFill flip="none" rotWithShape="1">
            <a:gsLst>
              <a:gs pos="0">
                <a:srgbClr val="B30838">
                  <a:shade val="30000"/>
                  <a:satMod val="115000"/>
                </a:srgbClr>
              </a:gs>
              <a:gs pos="50000">
                <a:srgbClr val="B30838">
                  <a:shade val="67500"/>
                  <a:satMod val="115000"/>
                </a:srgbClr>
              </a:gs>
              <a:gs pos="100000">
                <a:srgbClr val="B30838">
                  <a:shade val="100000"/>
                  <a:satMod val="115000"/>
                </a:srgbClr>
              </a:gs>
            </a:gsLst>
            <a:lin ang="16200000" scaled="1"/>
            <a:tileRect/>
          </a:gradFill>
          <a:ln w="9525">
            <a:noFill/>
            <a:round/>
            <a:headEnd/>
            <a:tailEnd/>
          </a:ln>
          <a:effectLst>
            <a:reflection blurRad="6350" stA="52000" endA="300" endPos="35000" dir="5400000" sy="-100000" algn="bl" rotWithShape="0"/>
          </a:effectLst>
        </p:spPr>
        <p:txBody>
          <a:bodyPr wrap="none" anchor="ctr"/>
          <a:lstStyle/>
          <a:p>
            <a:pPr>
              <a:defRPr/>
            </a:pPr>
            <a:endParaRPr lang="en-US" sz="825" dirty="0">
              <a:solidFill>
                <a:srgbClr val="231F20"/>
              </a:solidFill>
              <a:latin typeface="+mn-lt"/>
              <a:ea typeface="ＭＳ Ｐゴシック"/>
              <a:cs typeface="ＭＳ Ｐゴシック"/>
            </a:endParaRPr>
          </a:p>
        </p:txBody>
      </p:sp>
      <p:sp>
        <p:nvSpPr>
          <p:cNvPr id="26" name="Rectangle 47">
            <a:extLst>
              <a:ext uri="{FF2B5EF4-FFF2-40B4-BE49-F238E27FC236}">
                <a16:creationId xmlns:a16="http://schemas.microsoft.com/office/drawing/2014/main" id="{48B43CA3-08B4-CF37-78D8-2048C2CF966C}"/>
              </a:ext>
            </a:extLst>
          </p:cNvPr>
          <p:cNvSpPr>
            <a:spLocks noChangeArrowheads="1"/>
          </p:cNvSpPr>
          <p:nvPr/>
        </p:nvSpPr>
        <p:spPr bwMode="auto">
          <a:xfrm>
            <a:off x="1428750" y="1341835"/>
            <a:ext cx="1515666" cy="646331"/>
          </a:xfrm>
          <a:prstGeom prst="rect">
            <a:avLst/>
          </a:prstGeom>
          <a:noFill/>
          <a:ln w="9525">
            <a:noFill/>
            <a:miter lim="800000"/>
            <a:headEnd/>
            <a:tailEnd/>
          </a:ln>
        </p:spPr>
        <p:txBody>
          <a:bodyPr>
            <a:spAutoFit/>
          </a:bodyPr>
          <a:lstStyle/>
          <a:p>
            <a:pPr marL="85725" lvl="1">
              <a:buFont typeface="Wingdings" pitchFamily="2" charset="2"/>
              <a:buChar char="§"/>
              <a:defRPr/>
            </a:pPr>
            <a:r>
              <a:rPr lang="en-US" sz="750" dirty="0">
                <a:solidFill>
                  <a:srgbClr val="FFFFFF"/>
                </a:solidFill>
                <a:effectLst>
                  <a:outerShdw blurRad="38100" dist="38100" dir="2700000" algn="tl">
                    <a:srgbClr val="000000">
                      <a:alpha val="43137"/>
                    </a:srgbClr>
                  </a:outerShdw>
                </a:effectLst>
                <a:latin typeface="+mn-lt"/>
                <a:ea typeface="ＭＳ Ｐゴシック"/>
                <a:cs typeface="ＭＳ Ｐゴシック"/>
              </a:rPr>
              <a:t>  </a:t>
            </a: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Family structure</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Parental status</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Marital/Partnership</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Recreation</a:t>
            </a:r>
          </a:p>
        </p:txBody>
      </p:sp>
      <p:sp>
        <p:nvSpPr>
          <p:cNvPr id="27" name="Rectangle 48">
            <a:extLst>
              <a:ext uri="{FF2B5EF4-FFF2-40B4-BE49-F238E27FC236}">
                <a16:creationId xmlns:a16="http://schemas.microsoft.com/office/drawing/2014/main" id="{D2B4A783-333F-52E1-D143-A9613B7D223F}"/>
              </a:ext>
            </a:extLst>
          </p:cNvPr>
          <p:cNvSpPr>
            <a:spLocks noChangeArrowheads="1"/>
          </p:cNvSpPr>
          <p:nvPr/>
        </p:nvSpPr>
        <p:spPr bwMode="auto">
          <a:xfrm>
            <a:off x="2574131" y="1333501"/>
            <a:ext cx="1890713" cy="646331"/>
          </a:xfrm>
          <a:prstGeom prst="rect">
            <a:avLst/>
          </a:prstGeom>
          <a:noFill/>
          <a:ln w="9525">
            <a:noFill/>
            <a:miter lim="800000"/>
            <a:headEnd/>
            <a:tailEnd/>
          </a:ln>
        </p:spPr>
        <p:txBody>
          <a:bodyPr>
            <a:spAutoFit/>
          </a:bodyPr>
          <a:lstStyle/>
          <a:p>
            <a:pPr lvl="1">
              <a:buFont typeface="Wingdings" pitchFamily="2" charset="2"/>
              <a:buChar char="§"/>
              <a:defRPr/>
            </a:pPr>
            <a:r>
              <a:rPr lang="en-US" sz="750" dirty="0">
                <a:solidFill>
                  <a:srgbClr val="FFFFFF"/>
                </a:solidFill>
                <a:effectLst>
                  <a:outerShdw blurRad="38100" dist="38100" dir="2700000" algn="tl">
                    <a:srgbClr val="000000">
                      <a:alpha val="43137"/>
                    </a:srgbClr>
                  </a:outerShdw>
                </a:effectLst>
                <a:latin typeface="+mn-lt"/>
                <a:ea typeface="ＭＳ Ｐゴシック"/>
                <a:cs typeface="ＭＳ Ｐゴシック"/>
              </a:rPr>
              <a:t> </a:t>
            </a: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Traditions</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Values</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Generation</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Culture</a:t>
            </a:r>
          </a:p>
        </p:txBody>
      </p:sp>
      <p:sp>
        <p:nvSpPr>
          <p:cNvPr id="28" name="Rectangle 49">
            <a:extLst>
              <a:ext uri="{FF2B5EF4-FFF2-40B4-BE49-F238E27FC236}">
                <a16:creationId xmlns:a16="http://schemas.microsoft.com/office/drawing/2014/main" id="{FB2A61F7-8A56-CFBE-8FA0-92981645A428}"/>
              </a:ext>
            </a:extLst>
          </p:cNvPr>
          <p:cNvSpPr>
            <a:spLocks noChangeArrowheads="1"/>
          </p:cNvSpPr>
          <p:nvPr/>
        </p:nvSpPr>
        <p:spPr bwMode="auto">
          <a:xfrm>
            <a:off x="1450181" y="1028700"/>
            <a:ext cx="3014663" cy="300082"/>
          </a:xfrm>
          <a:prstGeom prst="rect">
            <a:avLst/>
          </a:prstGeom>
          <a:noFill/>
          <a:ln>
            <a:noFill/>
          </a:ln>
        </p:spPr>
        <p:txBody>
          <a:bodyPr>
            <a:spAutoFit/>
          </a:bodyPr>
          <a:lstStyle>
            <a:lvl1pPr>
              <a:defRPr sz="3200">
                <a:solidFill>
                  <a:schemeClr val="tx2"/>
                </a:solidFill>
                <a:latin typeface="Tahoma" panose="020B0604030504040204" pitchFamily="34" charset="0"/>
                <a:ea typeface="MS PGothic" panose="020B0600070205080204" pitchFamily="34" charset="-128"/>
              </a:defRPr>
            </a:lvl1pPr>
            <a:lvl2pPr marL="742950" indent="-285750">
              <a:defRPr sz="3200">
                <a:solidFill>
                  <a:schemeClr val="tx2"/>
                </a:solidFill>
                <a:latin typeface="Tahoma" panose="020B0604030504040204" pitchFamily="34" charset="0"/>
                <a:ea typeface="MS PGothic" panose="020B0600070205080204" pitchFamily="34" charset="-128"/>
              </a:defRPr>
            </a:lvl2pPr>
            <a:lvl3pPr marL="1143000" indent="-228600">
              <a:defRPr sz="3200">
                <a:solidFill>
                  <a:schemeClr val="tx2"/>
                </a:solidFill>
                <a:latin typeface="Tahoma" panose="020B0604030504040204" pitchFamily="34" charset="0"/>
                <a:ea typeface="MS PGothic" panose="020B0600070205080204" pitchFamily="34" charset="-128"/>
              </a:defRPr>
            </a:lvl3pPr>
            <a:lvl4pPr marL="1600200" indent="-228600">
              <a:defRPr sz="3200">
                <a:solidFill>
                  <a:schemeClr val="tx2"/>
                </a:solidFill>
                <a:latin typeface="Tahoma" panose="020B0604030504040204" pitchFamily="34" charset="0"/>
                <a:ea typeface="MS PGothic" panose="020B0600070205080204" pitchFamily="34" charset="-128"/>
              </a:defRPr>
            </a:lvl4pPr>
            <a:lvl5pPr marL="2057400" indent="-228600">
              <a:defRPr sz="3200">
                <a:solidFill>
                  <a:schemeClr val="tx2"/>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9pPr>
          </a:lstStyle>
          <a:p>
            <a:pPr>
              <a:defRPr/>
            </a:pPr>
            <a:r>
              <a:rPr lang="en-US" altLang="en-US" sz="1350" b="1" dirty="0">
                <a:solidFill>
                  <a:srgbClr val="B30838"/>
                </a:solidFill>
                <a:latin typeface="+mn-lt"/>
              </a:rPr>
              <a:t>Our family connections</a:t>
            </a:r>
            <a:endParaRPr lang="en-US" altLang="en-US" sz="1050" dirty="0">
              <a:solidFill>
                <a:srgbClr val="231F20"/>
              </a:solidFill>
              <a:latin typeface="+mn-lt"/>
            </a:endParaRPr>
          </a:p>
        </p:txBody>
      </p:sp>
      <p:sp>
        <p:nvSpPr>
          <p:cNvPr id="7" name="AutoShape 25">
            <a:extLst>
              <a:ext uri="{FF2B5EF4-FFF2-40B4-BE49-F238E27FC236}">
                <a16:creationId xmlns:a16="http://schemas.microsoft.com/office/drawing/2014/main" id="{83076EA0-8282-AAB9-6623-17B80DDC132A}"/>
              </a:ext>
            </a:extLst>
          </p:cNvPr>
          <p:cNvSpPr>
            <a:spLocks noChangeArrowheads="1"/>
          </p:cNvSpPr>
          <p:nvPr/>
        </p:nvSpPr>
        <p:spPr bwMode="auto">
          <a:xfrm>
            <a:off x="4914466" y="1319904"/>
            <a:ext cx="2831090" cy="778435"/>
          </a:xfrm>
          <a:prstGeom prst="roundRect">
            <a:avLst>
              <a:gd name="adj" fmla="val 16667"/>
            </a:avLst>
          </a:prstGeom>
          <a:solidFill>
            <a:srgbClr val="03233E"/>
          </a:solidFill>
          <a:ln w="9525">
            <a:noFill/>
            <a:round/>
            <a:headEnd/>
            <a:tailEnd/>
          </a:ln>
          <a:effectLst>
            <a:reflection blurRad="6350" stA="52000" endA="300" endPos="35000" dir="5400000" sy="-100000" algn="bl" rotWithShape="0"/>
          </a:effectLst>
        </p:spPr>
        <p:txBody>
          <a:bodyPr wrap="none" anchor="ctr"/>
          <a:lstStyle/>
          <a:p>
            <a:pPr>
              <a:defRPr/>
            </a:pPr>
            <a:endParaRPr lang="en-US" sz="825" dirty="0">
              <a:solidFill>
                <a:srgbClr val="231F20"/>
              </a:solidFill>
              <a:latin typeface="+mn-lt"/>
              <a:ea typeface="ＭＳ Ｐゴシック"/>
              <a:cs typeface="ＭＳ Ｐゴシック"/>
            </a:endParaRPr>
          </a:p>
        </p:txBody>
      </p:sp>
      <p:sp>
        <p:nvSpPr>
          <p:cNvPr id="8" name="Rectangle 26">
            <a:extLst>
              <a:ext uri="{FF2B5EF4-FFF2-40B4-BE49-F238E27FC236}">
                <a16:creationId xmlns:a16="http://schemas.microsoft.com/office/drawing/2014/main" id="{32C1C863-F1CC-DFBD-5A94-0CF140558AC5}"/>
              </a:ext>
            </a:extLst>
          </p:cNvPr>
          <p:cNvSpPr>
            <a:spLocks noChangeArrowheads="1"/>
          </p:cNvSpPr>
          <p:nvPr/>
        </p:nvSpPr>
        <p:spPr bwMode="auto">
          <a:xfrm>
            <a:off x="4872038" y="1335882"/>
            <a:ext cx="1677591" cy="646331"/>
          </a:xfrm>
          <a:prstGeom prst="rect">
            <a:avLst/>
          </a:prstGeom>
          <a:noFill/>
          <a:ln w="9525">
            <a:noFill/>
            <a:miter lim="800000"/>
            <a:headEnd/>
            <a:tailEnd/>
          </a:ln>
        </p:spPr>
        <p:txBody>
          <a:bodyPr>
            <a:spAutoFit/>
          </a:bodyPr>
          <a:lstStyle/>
          <a:p>
            <a:pPr marL="85725" lvl="1">
              <a:buFont typeface="Wingdings" pitchFamily="2" charset="2"/>
              <a:buChar char="§"/>
              <a:defRPr/>
            </a:pPr>
            <a:r>
              <a:rPr lang="en-US" sz="750" dirty="0">
                <a:solidFill>
                  <a:srgbClr val="FFFFFF"/>
                </a:solidFill>
                <a:effectLst>
                  <a:outerShdw blurRad="38100" dist="38100" dir="2700000" algn="tl">
                    <a:srgbClr val="000000">
                      <a:alpha val="43137"/>
                    </a:srgbClr>
                  </a:outerShdw>
                </a:effectLst>
                <a:latin typeface="+mn-lt"/>
                <a:ea typeface="ＭＳ Ｐゴシック"/>
                <a:cs typeface="ＭＳ Ｐゴシック"/>
              </a:rPr>
              <a:t> </a:t>
            </a: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Thinking </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Learning </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Interpersonal/Personality</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Communication</a:t>
            </a:r>
          </a:p>
        </p:txBody>
      </p:sp>
      <p:sp>
        <p:nvSpPr>
          <p:cNvPr id="9" name="Rectangle 27">
            <a:extLst>
              <a:ext uri="{FF2B5EF4-FFF2-40B4-BE49-F238E27FC236}">
                <a16:creationId xmlns:a16="http://schemas.microsoft.com/office/drawing/2014/main" id="{72FBD641-ECFC-4788-5F5F-A62A89F76B75}"/>
              </a:ext>
            </a:extLst>
          </p:cNvPr>
          <p:cNvSpPr>
            <a:spLocks noChangeArrowheads="1"/>
          </p:cNvSpPr>
          <p:nvPr/>
        </p:nvSpPr>
        <p:spPr bwMode="auto">
          <a:xfrm>
            <a:off x="6310312" y="1346598"/>
            <a:ext cx="1509713" cy="646331"/>
          </a:xfrm>
          <a:prstGeom prst="rect">
            <a:avLst/>
          </a:prstGeom>
          <a:noFill/>
          <a:ln w="9525">
            <a:noFill/>
            <a:miter lim="800000"/>
            <a:headEnd/>
            <a:tailEnd/>
          </a:ln>
        </p:spPr>
        <p:txBody>
          <a:bodyPr>
            <a:spAutoFit/>
          </a:bodyPr>
          <a:lstStyle/>
          <a:p>
            <a:pPr lvl="1">
              <a:buFont typeface="Wingdings" pitchFamily="2" charset="2"/>
              <a:buChar char="§"/>
              <a:defRPr/>
            </a:pPr>
            <a:r>
              <a:rPr lang="en-US" sz="750" dirty="0">
                <a:solidFill>
                  <a:srgbClr val="FFFFFF"/>
                </a:solidFill>
                <a:effectLst>
                  <a:outerShdw blurRad="38100" dist="38100" dir="2700000" algn="tl">
                    <a:srgbClr val="000000">
                      <a:alpha val="43137"/>
                    </a:srgbClr>
                  </a:outerShdw>
                </a:effectLst>
                <a:latin typeface="+mn-lt"/>
                <a:ea typeface="ＭＳ Ｐゴシック"/>
                <a:cs typeface="ＭＳ Ｐゴシック"/>
              </a:rPr>
              <a:t> </a:t>
            </a: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Introvert</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Extrovert</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Context</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Content</a:t>
            </a:r>
          </a:p>
        </p:txBody>
      </p:sp>
      <p:sp>
        <p:nvSpPr>
          <p:cNvPr id="10" name="Rectangle 28">
            <a:extLst>
              <a:ext uri="{FF2B5EF4-FFF2-40B4-BE49-F238E27FC236}">
                <a16:creationId xmlns:a16="http://schemas.microsoft.com/office/drawing/2014/main" id="{88293A87-365E-C64A-B306-45A4F8B8E2DC}"/>
              </a:ext>
            </a:extLst>
          </p:cNvPr>
          <p:cNvSpPr>
            <a:spLocks noChangeArrowheads="1"/>
          </p:cNvSpPr>
          <p:nvPr/>
        </p:nvSpPr>
        <p:spPr bwMode="auto">
          <a:xfrm>
            <a:off x="4902994" y="1028700"/>
            <a:ext cx="3169444" cy="300082"/>
          </a:xfrm>
          <a:prstGeom prst="rect">
            <a:avLst/>
          </a:prstGeom>
          <a:noFill/>
          <a:ln>
            <a:noFill/>
          </a:ln>
        </p:spPr>
        <p:txBody>
          <a:bodyPr>
            <a:spAutoFit/>
          </a:bodyPr>
          <a:lstStyle>
            <a:lvl1pPr>
              <a:defRPr sz="3200">
                <a:solidFill>
                  <a:schemeClr val="tx2"/>
                </a:solidFill>
                <a:latin typeface="Tahoma" panose="020B0604030504040204" pitchFamily="34" charset="0"/>
                <a:ea typeface="MS PGothic" panose="020B0600070205080204" pitchFamily="34" charset="-128"/>
              </a:defRPr>
            </a:lvl1pPr>
            <a:lvl2pPr marL="742950" indent="-285750">
              <a:defRPr sz="3200">
                <a:solidFill>
                  <a:schemeClr val="tx2"/>
                </a:solidFill>
                <a:latin typeface="Tahoma" panose="020B0604030504040204" pitchFamily="34" charset="0"/>
                <a:ea typeface="MS PGothic" panose="020B0600070205080204" pitchFamily="34" charset="-128"/>
              </a:defRPr>
            </a:lvl2pPr>
            <a:lvl3pPr marL="1143000" indent="-228600">
              <a:defRPr sz="3200">
                <a:solidFill>
                  <a:schemeClr val="tx2"/>
                </a:solidFill>
                <a:latin typeface="Tahoma" panose="020B0604030504040204" pitchFamily="34" charset="0"/>
                <a:ea typeface="MS PGothic" panose="020B0600070205080204" pitchFamily="34" charset="-128"/>
              </a:defRPr>
            </a:lvl3pPr>
            <a:lvl4pPr marL="1600200" indent="-228600">
              <a:defRPr sz="3200">
                <a:solidFill>
                  <a:schemeClr val="tx2"/>
                </a:solidFill>
                <a:latin typeface="Tahoma" panose="020B0604030504040204" pitchFamily="34" charset="0"/>
                <a:ea typeface="MS PGothic" panose="020B0600070205080204" pitchFamily="34" charset="-128"/>
              </a:defRPr>
            </a:lvl4pPr>
            <a:lvl5pPr marL="2057400" indent="-228600">
              <a:defRPr sz="3200">
                <a:solidFill>
                  <a:schemeClr val="tx2"/>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9pPr>
          </a:lstStyle>
          <a:p>
            <a:pPr>
              <a:defRPr/>
            </a:pPr>
            <a:r>
              <a:rPr lang="en-US" altLang="en-US" sz="1350" b="1" dirty="0">
                <a:solidFill>
                  <a:srgbClr val="03233E"/>
                </a:solidFill>
                <a:latin typeface="+mn-lt"/>
              </a:rPr>
              <a:t>How we process information</a:t>
            </a:r>
            <a:endParaRPr lang="en-US" altLang="en-US" sz="1050" dirty="0">
              <a:solidFill>
                <a:srgbClr val="231F20"/>
              </a:solidFill>
              <a:latin typeface="+mn-lt"/>
            </a:endParaRPr>
          </a:p>
        </p:txBody>
      </p:sp>
      <p:sp>
        <p:nvSpPr>
          <p:cNvPr id="11" name="AutoShape 29">
            <a:extLst>
              <a:ext uri="{FF2B5EF4-FFF2-40B4-BE49-F238E27FC236}">
                <a16:creationId xmlns:a16="http://schemas.microsoft.com/office/drawing/2014/main" id="{0E8A2A3F-88CB-0ED9-2AF1-E67B5F6B1110}"/>
              </a:ext>
            </a:extLst>
          </p:cNvPr>
          <p:cNvSpPr>
            <a:spLocks noChangeArrowheads="1"/>
          </p:cNvSpPr>
          <p:nvPr/>
        </p:nvSpPr>
        <p:spPr bwMode="auto">
          <a:xfrm>
            <a:off x="4917167" y="2643462"/>
            <a:ext cx="2828388" cy="796086"/>
          </a:xfrm>
          <a:prstGeom prst="roundRect">
            <a:avLst>
              <a:gd name="adj" fmla="val 16667"/>
            </a:avLst>
          </a:prstGeom>
          <a:gradFill flip="none" rotWithShape="1">
            <a:gsLst>
              <a:gs pos="0">
                <a:srgbClr val="532E63">
                  <a:shade val="30000"/>
                  <a:satMod val="115000"/>
                </a:srgbClr>
              </a:gs>
              <a:gs pos="50000">
                <a:srgbClr val="532E63">
                  <a:shade val="67500"/>
                  <a:satMod val="115000"/>
                </a:srgbClr>
              </a:gs>
              <a:gs pos="100000">
                <a:srgbClr val="532E63">
                  <a:shade val="100000"/>
                  <a:satMod val="115000"/>
                </a:srgbClr>
              </a:gs>
            </a:gsLst>
            <a:lin ang="16200000" scaled="1"/>
            <a:tileRect/>
          </a:gradFill>
          <a:ln w="9525">
            <a:noFill/>
            <a:round/>
            <a:headEnd/>
            <a:tailEnd/>
          </a:ln>
          <a:effectLst>
            <a:reflection blurRad="6350" stA="52000" endA="300" endPos="35000" dir="5400000" sy="-100000" algn="bl" rotWithShape="0"/>
          </a:effectLst>
        </p:spPr>
        <p:txBody>
          <a:bodyPr wrap="none" anchor="ctr"/>
          <a:lstStyle/>
          <a:p>
            <a:pPr>
              <a:defRPr/>
            </a:pPr>
            <a:endParaRPr lang="en-US" sz="825" dirty="0">
              <a:solidFill>
                <a:srgbClr val="231F20"/>
              </a:solidFill>
              <a:latin typeface="+mn-lt"/>
              <a:ea typeface="ＭＳ Ｐゴシック"/>
              <a:cs typeface="ＭＳ Ｐゴシック"/>
            </a:endParaRPr>
          </a:p>
        </p:txBody>
      </p:sp>
      <p:sp>
        <p:nvSpPr>
          <p:cNvPr id="12" name="Rectangle 30">
            <a:extLst>
              <a:ext uri="{FF2B5EF4-FFF2-40B4-BE49-F238E27FC236}">
                <a16:creationId xmlns:a16="http://schemas.microsoft.com/office/drawing/2014/main" id="{0C26F956-85C2-1FC2-C5EE-EE8BAE4361A6}"/>
              </a:ext>
            </a:extLst>
          </p:cNvPr>
          <p:cNvSpPr>
            <a:spLocks noChangeArrowheads="1"/>
          </p:cNvSpPr>
          <p:nvPr/>
        </p:nvSpPr>
        <p:spPr bwMode="auto">
          <a:xfrm>
            <a:off x="4914900" y="2352675"/>
            <a:ext cx="3019425" cy="300082"/>
          </a:xfrm>
          <a:prstGeom prst="rect">
            <a:avLst/>
          </a:prstGeom>
          <a:noFill/>
          <a:ln>
            <a:noFill/>
          </a:ln>
        </p:spPr>
        <p:txBody>
          <a:bodyPr>
            <a:spAutoFit/>
          </a:bodyPr>
          <a:lstStyle>
            <a:lvl1pPr>
              <a:defRPr sz="3200">
                <a:solidFill>
                  <a:schemeClr val="tx2"/>
                </a:solidFill>
                <a:latin typeface="Tahoma" panose="020B0604030504040204" pitchFamily="34" charset="0"/>
                <a:ea typeface="MS PGothic" panose="020B0600070205080204" pitchFamily="34" charset="-128"/>
              </a:defRPr>
            </a:lvl1pPr>
            <a:lvl2pPr marL="742950" indent="-285750">
              <a:defRPr sz="3200">
                <a:solidFill>
                  <a:schemeClr val="tx2"/>
                </a:solidFill>
                <a:latin typeface="Tahoma" panose="020B0604030504040204" pitchFamily="34" charset="0"/>
                <a:ea typeface="MS PGothic" panose="020B0600070205080204" pitchFamily="34" charset="-128"/>
              </a:defRPr>
            </a:lvl2pPr>
            <a:lvl3pPr marL="1143000" indent="-228600">
              <a:defRPr sz="3200">
                <a:solidFill>
                  <a:schemeClr val="tx2"/>
                </a:solidFill>
                <a:latin typeface="Tahoma" panose="020B0604030504040204" pitchFamily="34" charset="0"/>
                <a:ea typeface="MS PGothic" panose="020B0600070205080204" pitchFamily="34" charset="-128"/>
              </a:defRPr>
            </a:lvl3pPr>
            <a:lvl4pPr marL="1600200" indent="-228600">
              <a:defRPr sz="3200">
                <a:solidFill>
                  <a:schemeClr val="tx2"/>
                </a:solidFill>
                <a:latin typeface="Tahoma" panose="020B0604030504040204" pitchFamily="34" charset="0"/>
                <a:ea typeface="MS PGothic" panose="020B0600070205080204" pitchFamily="34" charset="-128"/>
              </a:defRPr>
            </a:lvl4pPr>
            <a:lvl5pPr marL="2057400" indent="-228600">
              <a:defRPr sz="3200">
                <a:solidFill>
                  <a:schemeClr val="tx2"/>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2"/>
                </a:solidFill>
                <a:latin typeface="Tahoma" panose="020B0604030504040204" pitchFamily="34" charset="0"/>
                <a:ea typeface="MS PGothic" panose="020B0600070205080204" pitchFamily="34" charset="-128"/>
              </a:defRPr>
            </a:lvl9pPr>
          </a:lstStyle>
          <a:p>
            <a:pPr>
              <a:defRPr/>
            </a:pPr>
            <a:r>
              <a:rPr lang="en-US" altLang="en-US" sz="1350" b="1">
                <a:solidFill>
                  <a:srgbClr val="532E63"/>
                </a:solidFill>
                <a:latin typeface="+mn-lt"/>
              </a:rPr>
              <a:t>How we see ourselves</a:t>
            </a:r>
            <a:endParaRPr lang="en-US" altLang="en-US" sz="1050">
              <a:solidFill>
                <a:srgbClr val="231F20"/>
              </a:solidFill>
              <a:latin typeface="+mn-lt"/>
            </a:endParaRPr>
          </a:p>
        </p:txBody>
      </p:sp>
      <p:sp>
        <p:nvSpPr>
          <p:cNvPr id="13" name="Rectangle 32">
            <a:extLst>
              <a:ext uri="{FF2B5EF4-FFF2-40B4-BE49-F238E27FC236}">
                <a16:creationId xmlns:a16="http://schemas.microsoft.com/office/drawing/2014/main" id="{E3EDD439-BC46-B06A-08A2-22753791ADDC}"/>
              </a:ext>
            </a:extLst>
          </p:cNvPr>
          <p:cNvSpPr>
            <a:spLocks noChangeArrowheads="1"/>
          </p:cNvSpPr>
          <p:nvPr/>
        </p:nvSpPr>
        <p:spPr bwMode="auto">
          <a:xfrm>
            <a:off x="4914900" y="2650332"/>
            <a:ext cx="1434704" cy="646331"/>
          </a:xfrm>
          <a:prstGeom prst="rect">
            <a:avLst/>
          </a:prstGeom>
          <a:noFill/>
          <a:ln w="9525">
            <a:noFill/>
            <a:miter lim="800000"/>
            <a:headEnd/>
            <a:tailEnd/>
          </a:ln>
        </p:spPr>
        <p:txBody>
          <a:bodyPr>
            <a:spAutoFit/>
          </a:bodyPr>
          <a:lstStyle/>
          <a:p>
            <a:pPr marL="85725" lvl="1">
              <a:buFont typeface="Wingdings" pitchFamily="2" charset="2"/>
              <a:buChar char="§"/>
              <a:defRPr/>
            </a:pPr>
            <a:r>
              <a:rPr lang="en-US" sz="750" dirty="0">
                <a:solidFill>
                  <a:srgbClr val="FFFFFF"/>
                </a:solidFill>
                <a:effectLst>
                  <a:outerShdw blurRad="38100" dist="38100" dir="2700000" algn="tl">
                    <a:srgbClr val="000000">
                      <a:alpha val="43137"/>
                    </a:srgbClr>
                  </a:outerShdw>
                </a:effectLst>
                <a:latin typeface="+mn-lt"/>
                <a:ea typeface="ＭＳ Ｐゴシック"/>
                <a:cs typeface="ＭＳ Ｐゴシック"/>
              </a:rPr>
              <a:t>  </a:t>
            </a: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Age</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Gender</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Gender Identity</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Race</a:t>
            </a:r>
          </a:p>
        </p:txBody>
      </p:sp>
      <p:sp>
        <p:nvSpPr>
          <p:cNvPr id="14" name="AutoShape 34">
            <a:extLst>
              <a:ext uri="{FF2B5EF4-FFF2-40B4-BE49-F238E27FC236}">
                <a16:creationId xmlns:a16="http://schemas.microsoft.com/office/drawing/2014/main" id="{D9B8C8DC-A238-B678-81AC-581D425D87E5}"/>
              </a:ext>
            </a:extLst>
          </p:cNvPr>
          <p:cNvSpPr>
            <a:spLocks noChangeArrowheads="1"/>
          </p:cNvSpPr>
          <p:nvPr/>
        </p:nvSpPr>
        <p:spPr bwMode="auto">
          <a:xfrm>
            <a:off x="4914466" y="3983533"/>
            <a:ext cx="2831090" cy="787364"/>
          </a:xfrm>
          <a:prstGeom prst="roundRect">
            <a:avLst>
              <a:gd name="adj" fmla="val 16667"/>
            </a:avLst>
          </a:prstGeom>
          <a:gradFill flip="none" rotWithShape="1">
            <a:gsLst>
              <a:gs pos="0">
                <a:srgbClr val="FCB034">
                  <a:shade val="30000"/>
                  <a:satMod val="115000"/>
                </a:srgbClr>
              </a:gs>
              <a:gs pos="50000">
                <a:srgbClr val="FCB034">
                  <a:shade val="67500"/>
                  <a:satMod val="115000"/>
                </a:srgbClr>
              </a:gs>
              <a:gs pos="100000">
                <a:srgbClr val="FCB034">
                  <a:shade val="100000"/>
                  <a:satMod val="115000"/>
                </a:srgbClr>
              </a:gs>
            </a:gsLst>
            <a:lin ang="16200000" scaled="1"/>
            <a:tileRect/>
          </a:gradFill>
          <a:ln w="9525">
            <a:noFill/>
            <a:round/>
            <a:headEnd/>
            <a:tailEnd/>
          </a:ln>
          <a:effectLst>
            <a:reflection blurRad="6350" stA="52000" endA="300" endPos="35000" dir="5400000" sy="-100000" algn="bl" rotWithShape="0"/>
          </a:effectLst>
        </p:spPr>
        <p:txBody>
          <a:bodyPr wrap="none" anchor="ctr"/>
          <a:lstStyle/>
          <a:p>
            <a:pPr>
              <a:defRPr/>
            </a:pPr>
            <a:endParaRPr lang="en-US" sz="825" dirty="0">
              <a:solidFill>
                <a:srgbClr val="231F20"/>
              </a:solidFill>
              <a:latin typeface="+mn-lt"/>
              <a:ea typeface="ＭＳ Ｐゴシック"/>
              <a:cs typeface="ＭＳ Ｐゴシック"/>
            </a:endParaRPr>
          </a:p>
        </p:txBody>
      </p:sp>
      <p:sp>
        <p:nvSpPr>
          <p:cNvPr id="15" name="Rectangle 35">
            <a:extLst>
              <a:ext uri="{FF2B5EF4-FFF2-40B4-BE49-F238E27FC236}">
                <a16:creationId xmlns:a16="http://schemas.microsoft.com/office/drawing/2014/main" id="{FA89BA16-CB4D-2E76-8475-73A90F800BCA}"/>
              </a:ext>
            </a:extLst>
          </p:cNvPr>
          <p:cNvSpPr>
            <a:spLocks noChangeArrowheads="1"/>
          </p:cNvSpPr>
          <p:nvPr/>
        </p:nvSpPr>
        <p:spPr bwMode="auto">
          <a:xfrm>
            <a:off x="4914900" y="3960019"/>
            <a:ext cx="1321594" cy="646331"/>
          </a:xfrm>
          <a:prstGeom prst="rect">
            <a:avLst/>
          </a:prstGeom>
          <a:noFill/>
          <a:ln w="9525">
            <a:noFill/>
            <a:miter lim="800000"/>
            <a:headEnd/>
            <a:tailEnd/>
          </a:ln>
        </p:spPr>
        <p:txBody>
          <a:bodyPr>
            <a:spAutoFit/>
          </a:bodyPr>
          <a:lstStyle/>
          <a:p>
            <a:pPr marL="85725" lvl="1">
              <a:buFont typeface="Wingdings" pitchFamily="2" charset="2"/>
              <a:buChar char="§"/>
              <a:defRPr/>
            </a:pPr>
            <a:r>
              <a:rPr lang="en-US" sz="750" dirty="0">
                <a:solidFill>
                  <a:srgbClr val="FFFFFF"/>
                </a:solidFill>
                <a:effectLst>
                  <a:outerShdw blurRad="38100" dist="38100" dir="2700000" algn="tl">
                    <a:srgbClr val="000000">
                      <a:alpha val="43137"/>
                    </a:srgbClr>
                  </a:outerShdw>
                </a:effectLst>
                <a:latin typeface="+mn-lt"/>
                <a:ea typeface="ＭＳ Ｐゴシック"/>
                <a:cs typeface="ＭＳ Ｐゴシック"/>
              </a:rPr>
              <a:t> </a:t>
            </a: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Beliefs</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Practices/Habits</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Convictions</a:t>
            </a:r>
          </a:p>
          <a:p>
            <a:pPr marL="85725"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Attitudes</a:t>
            </a:r>
          </a:p>
        </p:txBody>
      </p:sp>
      <p:sp>
        <p:nvSpPr>
          <p:cNvPr id="16" name="Rectangle 36">
            <a:extLst>
              <a:ext uri="{FF2B5EF4-FFF2-40B4-BE49-F238E27FC236}">
                <a16:creationId xmlns:a16="http://schemas.microsoft.com/office/drawing/2014/main" id="{2994007C-06BC-0F6F-BDF0-C1A72EA597A3}"/>
              </a:ext>
            </a:extLst>
          </p:cNvPr>
          <p:cNvSpPr>
            <a:spLocks noChangeArrowheads="1"/>
          </p:cNvSpPr>
          <p:nvPr/>
        </p:nvSpPr>
        <p:spPr bwMode="auto">
          <a:xfrm>
            <a:off x="6298406" y="3969544"/>
            <a:ext cx="1572816" cy="646331"/>
          </a:xfrm>
          <a:prstGeom prst="rect">
            <a:avLst/>
          </a:prstGeom>
          <a:noFill/>
          <a:ln w="9525">
            <a:noFill/>
            <a:miter lim="800000"/>
            <a:headEnd/>
            <a:tailEnd/>
          </a:ln>
        </p:spPr>
        <p:txBody>
          <a:bodyPr>
            <a:spAutoFit/>
          </a:bodyPr>
          <a:lstStyle/>
          <a:p>
            <a:pPr lvl="1">
              <a:buFont typeface="Wingdings" pitchFamily="2" charset="2"/>
              <a:buChar char="§"/>
              <a:defRPr/>
            </a:pPr>
            <a:r>
              <a:rPr lang="en-US" sz="750" dirty="0">
                <a:solidFill>
                  <a:srgbClr val="FFFFFF"/>
                </a:solidFill>
                <a:effectLst>
                  <a:outerShdw blurRad="38100" dist="38100" dir="2700000" algn="tl">
                    <a:srgbClr val="000000">
                      <a:alpha val="43137"/>
                    </a:srgbClr>
                  </a:outerShdw>
                </a:effectLst>
                <a:latin typeface="+mn-lt"/>
                <a:ea typeface="ＭＳ Ｐゴシック"/>
                <a:cs typeface="ＭＳ Ｐゴシック"/>
              </a:rPr>
              <a:t> </a:t>
            </a: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Passions </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Religion </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Spirituality </a:t>
            </a:r>
          </a:p>
          <a:p>
            <a:pPr lvl="1">
              <a:buFont typeface="Wingdings" pitchFamily="2" charset="2"/>
              <a:buChar char="§"/>
              <a:defRPr/>
            </a:pPr>
            <a:r>
              <a:rPr lang="en-US" sz="900" dirty="0">
                <a:solidFill>
                  <a:srgbClr val="FFFFFF"/>
                </a:solidFill>
                <a:effectLst>
                  <a:outerShdw blurRad="38100" dist="38100" dir="2700000" algn="tl">
                    <a:srgbClr val="000000">
                      <a:alpha val="43137"/>
                    </a:srgbClr>
                  </a:outerShdw>
                </a:effectLst>
                <a:latin typeface="+mn-lt"/>
                <a:ea typeface="ＭＳ Ｐゴシック"/>
                <a:cs typeface="ＭＳ Ｐゴシック"/>
              </a:rPr>
              <a:t> Culture </a:t>
            </a:r>
          </a:p>
        </p:txBody>
      </p:sp>
      <p:sp>
        <p:nvSpPr>
          <p:cNvPr id="32" name="Rectangle 37">
            <a:extLst>
              <a:ext uri="{FF2B5EF4-FFF2-40B4-BE49-F238E27FC236}">
                <a16:creationId xmlns:a16="http://schemas.microsoft.com/office/drawing/2014/main" id="{28CCA63F-74B5-E21A-CB81-0285F8E5A4CC}"/>
              </a:ext>
            </a:extLst>
          </p:cNvPr>
          <p:cNvSpPr>
            <a:spLocks noChangeArrowheads="1"/>
          </p:cNvSpPr>
          <p:nvPr/>
        </p:nvSpPr>
        <p:spPr bwMode="auto">
          <a:xfrm>
            <a:off x="4914900" y="3723085"/>
            <a:ext cx="2830116" cy="30008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1350" b="1" dirty="0">
                <a:solidFill>
                  <a:srgbClr val="D2492A"/>
                </a:solidFill>
                <a:latin typeface="+mn-lt"/>
                <a:cs typeface="Tahoma" panose="020B0604030504040204" pitchFamily="34" charset="0"/>
              </a:rPr>
              <a:t>What we believe to be true</a:t>
            </a:r>
          </a:p>
        </p:txBody>
      </p:sp>
    </p:spTree>
    <p:extLst>
      <p:ext uri="{BB962C8B-B14F-4D97-AF65-F5344CB8AC3E}">
        <p14:creationId xmlns:p14="http://schemas.microsoft.com/office/powerpoint/2010/main" val="42286434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3" grpId="0"/>
      <p:bldP spid="24" grpId="0"/>
      <p:bldP spid="26" grpId="0"/>
      <p:bldP spid="27" grpId="0"/>
      <p:bldP spid="28" grpId="0"/>
      <p:bldP spid="8" grpId="0"/>
      <p:bldP spid="9" grpId="0"/>
      <p:bldP spid="10" grpId="0"/>
      <p:bldP spid="12" grpId="0"/>
      <p:bldP spid="13" grpId="0"/>
      <p:bldP spid="15" grpId="0"/>
      <p:bldP spid="16"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3340-84D1-B812-9F55-70B1B6BA55C1}"/>
              </a:ext>
            </a:extLst>
          </p:cNvPr>
          <p:cNvSpPr>
            <a:spLocks noGrp="1"/>
          </p:cNvSpPr>
          <p:nvPr>
            <p:ph type="title"/>
          </p:nvPr>
        </p:nvSpPr>
        <p:spPr>
          <a:xfrm>
            <a:off x="71562" y="2011432"/>
            <a:ext cx="5685182" cy="1002112"/>
          </a:xfrm>
        </p:spPr>
        <p:txBody>
          <a:bodyPr/>
          <a:lstStyle/>
          <a:p>
            <a:pPr algn="ctr"/>
            <a:r>
              <a:rPr lang="en-US" sz="3600" dirty="0"/>
              <a:t>Adam Grant and Identity</a:t>
            </a:r>
          </a:p>
        </p:txBody>
      </p:sp>
      <p:pic>
        <p:nvPicPr>
          <p:cNvPr id="4" name="Picture 3">
            <a:extLst>
              <a:ext uri="{FF2B5EF4-FFF2-40B4-BE49-F238E27FC236}">
                <a16:creationId xmlns:a16="http://schemas.microsoft.com/office/drawing/2014/main" id="{7709B60F-14F9-9385-DDC6-4B1335688450}"/>
              </a:ext>
            </a:extLst>
          </p:cNvPr>
          <p:cNvPicPr>
            <a:picLocks noChangeAspect="1"/>
          </p:cNvPicPr>
          <p:nvPr/>
        </p:nvPicPr>
        <p:blipFill>
          <a:blip r:embed="rId2"/>
          <a:stretch>
            <a:fillRect/>
          </a:stretch>
        </p:blipFill>
        <p:spPr>
          <a:xfrm>
            <a:off x="5923722" y="0"/>
            <a:ext cx="2715156" cy="5143500"/>
          </a:xfrm>
          <a:prstGeom prst="rect">
            <a:avLst/>
          </a:prstGeom>
        </p:spPr>
      </p:pic>
    </p:spTree>
    <p:extLst>
      <p:ext uri="{BB962C8B-B14F-4D97-AF65-F5344CB8AC3E}">
        <p14:creationId xmlns:p14="http://schemas.microsoft.com/office/powerpoint/2010/main" val="275491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6"/>
          <p:cNvPicPr preferRelativeResize="0"/>
          <p:nvPr/>
        </p:nvPicPr>
        <p:blipFill>
          <a:blip r:embed="rId3">
            <a:alphaModFix/>
          </a:blip>
          <a:stretch>
            <a:fillRect/>
          </a:stretch>
        </p:blipFill>
        <p:spPr>
          <a:xfrm>
            <a:off x="1098750" y="41612"/>
            <a:ext cx="6946475" cy="5060275"/>
          </a:xfrm>
          <a:prstGeom prst="rect">
            <a:avLst/>
          </a:prstGeom>
          <a:noFill/>
          <a:ln>
            <a:noFill/>
          </a:ln>
        </p:spPr>
      </p:pic>
      <p:sp>
        <p:nvSpPr>
          <p:cNvPr id="237" name="Google Shape;237;p46"/>
          <p:cNvSpPr/>
          <p:nvPr/>
        </p:nvSpPr>
        <p:spPr>
          <a:xfrm rot="10799400">
            <a:off x="4572150" y="1448164"/>
            <a:ext cx="1719900" cy="632400"/>
          </a:xfrm>
          <a:prstGeom prst="rightArrow">
            <a:avLst>
              <a:gd name="adj1" fmla="val 50000"/>
              <a:gd name="adj2" fmla="val 5789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6"/>
          <p:cNvSpPr txBox="1"/>
          <p:nvPr/>
        </p:nvSpPr>
        <p:spPr>
          <a:xfrm>
            <a:off x="4827150" y="1531400"/>
            <a:ext cx="1464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FEEDBACK</a:t>
            </a:r>
            <a:endParaRPr sz="2000"/>
          </a:p>
        </p:txBody>
      </p:sp>
      <p:sp>
        <p:nvSpPr>
          <p:cNvPr id="239" name="Google Shape;239;p46"/>
          <p:cNvSpPr/>
          <p:nvPr/>
        </p:nvSpPr>
        <p:spPr>
          <a:xfrm rot="-5400510">
            <a:off x="1843378" y="3111602"/>
            <a:ext cx="2022600" cy="632400"/>
          </a:xfrm>
          <a:prstGeom prst="rightArrow">
            <a:avLst>
              <a:gd name="adj1" fmla="val 50000"/>
              <a:gd name="adj2" fmla="val 5789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6"/>
          <p:cNvSpPr txBox="1"/>
          <p:nvPr/>
        </p:nvSpPr>
        <p:spPr>
          <a:xfrm rot="5400000">
            <a:off x="2109425" y="3449850"/>
            <a:ext cx="17121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DISCLOSURE</a:t>
            </a:r>
            <a:endParaRPr sz="1700"/>
          </a:p>
        </p:txBody>
      </p:sp>
      <p:sp>
        <p:nvSpPr>
          <p:cNvPr id="241" name="Google Shape;241;p46"/>
          <p:cNvSpPr txBox="1"/>
          <p:nvPr/>
        </p:nvSpPr>
        <p:spPr>
          <a:xfrm>
            <a:off x="0" y="41600"/>
            <a:ext cx="2929500" cy="557700"/>
          </a:xfrm>
          <a:prstGeom prst="rect">
            <a:avLst/>
          </a:prstGeom>
          <a:solidFill>
            <a:srgbClr val="99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t>Johari Window</a:t>
            </a:r>
            <a:endParaRPr sz="3000" b="1"/>
          </a:p>
        </p:txBody>
      </p:sp>
      <p:sp>
        <p:nvSpPr>
          <p:cNvPr id="242" name="Google Shape;242;p46"/>
          <p:cNvSpPr/>
          <p:nvPr/>
        </p:nvSpPr>
        <p:spPr>
          <a:xfrm rot="10799400">
            <a:off x="4621850" y="3646130"/>
            <a:ext cx="1719900" cy="941100"/>
          </a:xfrm>
          <a:prstGeom prst="rightArrow">
            <a:avLst>
              <a:gd name="adj1" fmla="val 50000"/>
              <a:gd name="adj2" fmla="val 5789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6"/>
          <p:cNvSpPr txBox="1"/>
          <p:nvPr/>
        </p:nvSpPr>
        <p:spPr>
          <a:xfrm>
            <a:off x="4876850" y="3729225"/>
            <a:ext cx="1464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Mindfulness &amp; Reflection</a:t>
            </a:r>
            <a:endParaRPr sz="2000"/>
          </a:p>
        </p:txBody>
      </p:sp>
      <p:sp>
        <p:nvSpPr>
          <p:cNvPr id="244" name="Google Shape;244;p46"/>
          <p:cNvSpPr txBox="1"/>
          <p:nvPr/>
        </p:nvSpPr>
        <p:spPr>
          <a:xfrm>
            <a:off x="3249700" y="3092825"/>
            <a:ext cx="19275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rPr>
              <a:t>“The Trust Paradox”</a:t>
            </a:r>
            <a:endParaRPr b="1">
              <a:solidFill>
                <a:srgbClr val="9900FF"/>
              </a:solidFill>
            </a:endParaRPr>
          </a:p>
        </p:txBody>
      </p:sp>
      <p:sp>
        <p:nvSpPr>
          <p:cNvPr id="245" name="Google Shape;245;p46"/>
          <p:cNvSpPr txBox="1"/>
          <p:nvPr/>
        </p:nvSpPr>
        <p:spPr>
          <a:xfrm>
            <a:off x="3339350" y="1042125"/>
            <a:ext cx="8517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rPr>
              <a:t>E.R.S.I.</a:t>
            </a:r>
            <a:endParaRPr b="1">
              <a:solidFill>
                <a:srgbClr val="99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gtEl>
                                        <p:attrNameLst>
                                          <p:attrName>style.visibility</p:attrName>
                                        </p:attrNameLst>
                                      </p:cBhvr>
                                      <p:to>
                                        <p:strVal val="visible"/>
                                      </p:to>
                                    </p:set>
                                    <p:animEffect transition="in" filter="fade">
                                      <p:cBhvr>
                                        <p:cTn id="12" dur="1000"/>
                                        <p:tgtEl>
                                          <p:spTgt spid="2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fade">
                                      <p:cBhvr>
                                        <p:cTn id="17" dur="1000"/>
                                        <p:tgtEl>
                                          <p:spTgt spid="238"/>
                                        </p:tgtEl>
                                      </p:cBhvr>
                                    </p:animEffect>
                                  </p:childTnLst>
                                </p:cTn>
                              </p:par>
                              <p:par>
                                <p:cTn id="18" presetID="10" presetClass="entr" presetSubtype="0" fill="hold" nodeType="withEffect">
                                  <p:stCondLst>
                                    <p:cond delay="0"/>
                                  </p:stCondLst>
                                  <p:childTnLst>
                                    <p:set>
                                      <p:cBhvr>
                                        <p:cTn id="19" dur="1" fill="hold">
                                          <p:stCondLst>
                                            <p:cond delay="0"/>
                                          </p:stCondLst>
                                        </p:cTn>
                                        <p:tgtEl>
                                          <p:spTgt spid="237"/>
                                        </p:tgtEl>
                                        <p:attrNameLst>
                                          <p:attrName>style.visibility</p:attrName>
                                        </p:attrNameLst>
                                      </p:cBhvr>
                                      <p:to>
                                        <p:strVal val="visible"/>
                                      </p:to>
                                    </p:set>
                                    <p:animEffect transition="in" filter="fade">
                                      <p:cBhvr>
                                        <p:cTn id="20" dur="1000"/>
                                        <p:tgtEl>
                                          <p:spTgt spid="2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0"/>
                                        </p:tgtEl>
                                        <p:attrNameLst>
                                          <p:attrName>style.visibility</p:attrName>
                                        </p:attrNameLst>
                                      </p:cBhvr>
                                      <p:to>
                                        <p:strVal val="visible"/>
                                      </p:to>
                                    </p:set>
                                    <p:animEffect transition="in" filter="fade">
                                      <p:cBhvr>
                                        <p:cTn id="25" dur="1000"/>
                                        <p:tgtEl>
                                          <p:spTgt spid="240"/>
                                        </p:tgtEl>
                                      </p:cBhvr>
                                    </p:animEffect>
                                  </p:childTnLst>
                                </p:cTn>
                              </p:par>
                              <p:par>
                                <p:cTn id="26" presetID="10" presetClass="entr" presetSubtype="0" fill="hold" nodeType="withEffect">
                                  <p:stCondLst>
                                    <p:cond delay="0"/>
                                  </p:stCondLst>
                                  <p:childTnLst>
                                    <p:set>
                                      <p:cBhvr>
                                        <p:cTn id="27" dur="1" fill="hold">
                                          <p:stCondLst>
                                            <p:cond delay="0"/>
                                          </p:stCondLst>
                                        </p:cTn>
                                        <p:tgtEl>
                                          <p:spTgt spid="239"/>
                                        </p:tgtEl>
                                        <p:attrNameLst>
                                          <p:attrName>style.visibility</p:attrName>
                                        </p:attrNameLst>
                                      </p:cBhvr>
                                      <p:to>
                                        <p:strVal val="visible"/>
                                      </p:to>
                                    </p:set>
                                    <p:animEffect transition="in" filter="fade">
                                      <p:cBhvr>
                                        <p:cTn id="28" dur="3100"/>
                                        <p:tgtEl>
                                          <p:spTgt spid="2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4"/>
                                        </p:tgtEl>
                                        <p:attrNameLst>
                                          <p:attrName>style.visibility</p:attrName>
                                        </p:attrNameLst>
                                      </p:cBhvr>
                                      <p:to>
                                        <p:strVal val="visible"/>
                                      </p:to>
                                    </p:set>
                                    <p:animEffect transition="in" filter="fade">
                                      <p:cBhvr>
                                        <p:cTn id="33" dur="1000"/>
                                        <p:tgtEl>
                                          <p:spTgt spid="2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2"/>
                                        </p:tgtEl>
                                        <p:attrNameLst>
                                          <p:attrName>style.visibility</p:attrName>
                                        </p:attrNameLst>
                                      </p:cBhvr>
                                      <p:to>
                                        <p:strVal val="visible"/>
                                      </p:to>
                                    </p:set>
                                    <p:animEffect transition="in" filter="fade">
                                      <p:cBhvr>
                                        <p:cTn id="38" dur="1000"/>
                                        <p:tgtEl>
                                          <p:spTgt spid="242"/>
                                        </p:tgtEl>
                                      </p:cBhvr>
                                    </p:animEffect>
                                  </p:childTnLst>
                                </p:cTn>
                              </p:par>
                              <p:par>
                                <p:cTn id="39" presetID="10" presetClass="entr" presetSubtype="0" fill="hold" nodeType="withEffect">
                                  <p:stCondLst>
                                    <p:cond delay="0"/>
                                  </p:stCondLst>
                                  <p:childTnLst>
                                    <p:set>
                                      <p:cBhvr>
                                        <p:cTn id="40" dur="1" fill="hold">
                                          <p:stCondLst>
                                            <p:cond delay="0"/>
                                          </p:stCondLst>
                                        </p:cTn>
                                        <p:tgtEl>
                                          <p:spTgt spid="243"/>
                                        </p:tgtEl>
                                        <p:attrNameLst>
                                          <p:attrName>style.visibility</p:attrName>
                                        </p:attrNameLst>
                                      </p:cBhvr>
                                      <p:to>
                                        <p:strVal val="visible"/>
                                      </p:to>
                                    </p:set>
                                    <p:animEffect transition="in" filter="fade">
                                      <p:cBhvr>
                                        <p:cTn id="41" dur="1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7"/>
          <p:cNvPicPr preferRelativeResize="0"/>
          <p:nvPr/>
        </p:nvPicPr>
        <p:blipFill>
          <a:blip r:embed="rId3">
            <a:alphaModFix/>
          </a:blip>
          <a:stretch>
            <a:fillRect/>
          </a:stretch>
        </p:blipFill>
        <p:spPr>
          <a:xfrm>
            <a:off x="0" y="1685913"/>
            <a:ext cx="5372100" cy="3457575"/>
          </a:xfrm>
          <a:prstGeom prst="rect">
            <a:avLst/>
          </a:prstGeom>
          <a:noFill/>
          <a:ln>
            <a:noFill/>
          </a:ln>
        </p:spPr>
      </p:pic>
      <p:pic>
        <p:nvPicPr>
          <p:cNvPr id="251" name="Google Shape;251;p47"/>
          <p:cNvPicPr preferRelativeResize="0"/>
          <p:nvPr/>
        </p:nvPicPr>
        <p:blipFill>
          <a:blip r:embed="rId4">
            <a:alphaModFix/>
          </a:blip>
          <a:stretch>
            <a:fillRect/>
          </a:stretch>
        </p:blipFill>
        <p:spPr>
          <a:xfrm>
            <a:off x="5372100" y="0"/>
            <a:ext cx="3771900" cy="3771900"/>
          </a:xfrm>
          <a:prstGeom prst="rect">
            <a:avLst/>
          </a:prstGeom>
          <a:noFill/>
          <a:ln>
            <a:noFill/>
          </a:ln>
        </p:spPr>
      </p:pic>
      <p:pic>
        <p:nvPicPr>
          <p:cNvPr id="252" name="Google Shape;252;p47"/>
          <p:cNvPicPr preferRelativeResize="0"/>
          <p:nvPr/>
        </p:nvPicPr>
        <p:blipFill>
          <a:blip r:embed="rId5">
            <a:alphaModFix/>
          </a:blip>
          <a:stretch>
            <a:fillRect/>
          </a:stretch>
        </p:blipFill>
        <p:spPr>
          <a:xfrm>
            <a:off x="-7" y="0"/>
            <a:ext cx="3631176" cy="2095499"/>
          </a:xfrm>
          <a:prstGeom prst="rect">
            <a:avLst/>
          </a:prstGeom>
          <a:noFill/>
          <a:ln>
            <a:noFill/>
          </a:ln>
        </p:spPr>
      </p:pic>
      <p:sp>
        <p:nvSpPr>
          <p:cNvPr id="253" name="Google Shape;253;p47"/>
          <p:cNvSpPr txBox="1"/>
          <p:nvPr/>
        </p:nvSpPr>
        <p:spPr>
          <a:xfrm>
            <a:off x="1877220" y="0"/>
            <a:ext cx="3507897"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FFC000"/>
                </a:solidFill>
                <a:latin typeface="Caveat"/>
                <a:ea typeface="Caveat"/>
                <a:cs typeface="Caveat"/>
                <a:sym typeface="Caveat"/>
              </a:rPr>
              <a:t>Personality</a:t>
            </a:r>
            <a:endParaRPr sz="4800" b="1" dirty="0">
              <a:solidFill>
                <a:srgbClr val="FFC000"/>
              </a:solidFill>
              <a:latin typeface="Caveat"/>
              <a:ea typeface="Caveat"/>
              <a:cs typeface="Caveat"/>
              <a:sym typeface="Caveat"/>
            </a:endParaRPr>
          </a:p>
        </p:txBody>
      </p:sp>
      <p:sp>
        <p:nvSpPr>
          <p:cNvPr id="254" name="Google Shape;254;p47"/>
          <p:cNvSpPr txBox="1"/>
          <p:nvPr/>
        </p:nvSpPr>
        <p:spPr>
          <a:xfrm>
            <a:off x="5290678" y="3990988"/>
            <a:ext cx="3853322"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00B050"/>
                </a:solidFill>
                <a:latin typeface="Caveat"/>
                <a:ea typeface="Caveat"/>
                <a:cs typeface="Caveat"/>
                <a:sym typeface="Caveat"/>
              </a:rPr>
              <a:t>Experiences</a:t>
            </a:r>
            <a:endParaRPr sz="4800" b="1" dirty="0">
              <a:solidFill>
                <a:srgbClr val="00B050"/>
              </a:solidFill>
              <a:latin typeface="Caveat"/>
              <a:ea typeface="Caveat"/>
              <a:cs typeface="Caveat"/>
              <a:sym typeface="Caveat"/>
            </a:endParaRPr>
          </a:p>
        </p:txBody>
      </p:sp>
      <p:sp>
        <p:nvSpPr>
          <p:cNvPr id="255" name="Google Shape;255;p47"/>
          <p:cNvSpPr txBox="1"/>
          <p:nvPr/>
        </p:nvSpPr>
        <p:spPr>
          <a:xfrm>
            <a:off x="2974902" y="2527300"/>
            <a:ext cx="2660578"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7030A0"/>
                </a:solidFill>
                <a:latin typeface="Caveat"/>
                <a:ea typeface="Caveat"/>
                <a:cs typeface="Caveat"/>
                <a:sym typeface="Caveat"/>
              </a:rPr>
              <a:t>Values</a:t>
            </a:r>
            <a:endParaRPr sz="4800" b="1" dirty="0">
              <a:solidFill>
                <a:srgbClr val="7030A0"/>
              </a:solidFill>
              <a:latin typeface="Caveat"/>
              <a:ea typeface="Caveat"/>
              <a:cs typeface="Caveat"/>
              <a:sym typeface="Caveat"/>
            </a:endParaRPr>
          </a:p>
        </p:txBody>
      </p:sp>
    </p:spTree>
    <p:extLst>
      <p:ext uri="{BB962C8B-B14F-4D97-AF65-F5344CB8AC3E}">
        <p14:creationId xmlns:p14="http://schemas.microsoft.com/office/powerpoint/2010/main" val="320508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fade">
                                      <p:cBhvr>
                                        <p:cTn id="12" dur="1000"/>
                                        <p:tgtEl>
                                          <p:spTgt spid="2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gtEl>
                                        <p:attrNameLst>
                                          <p:attrName>style.visibility</p:attrName>
                                        </p:attrNameLst>
                                      </p:cBhvr>
                                      <p:to>
                                        <p:strVal val="visible"/>
                                      </p:to>
                                    </p:set>
                                    <p:animEffect transition="in" filter="fade">
                                      <p:cBhvr>
                                        <p:cTn id="17" dur="1000"/>
                                        <p:tgtEl>
                                          <p:spTgt spid="2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1000"/>
                                        <p:tgtEl>
                                          <p:spTgt spid="2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4"/>
                                        </p:tgtEl>
                                        <p:attrNameLst>
                                          <p:attrName>style.visibility</p:attrName>
                                        </p:attrNameLst>
                                      </p:cBhvr>
                                      <p:to>
                                        <p:strVal val="visible"/>
                                      </p:to>
                                    </p:set>
                                    <p:animEffect transition="in" filter="fade">
                                      <p:cBhvr>
                                        <p:cTn id="27" dur="1000"/>
                                        <p:tgtEl>
                                          <p:spTgt spid="2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5"/>
                                        </p:tgtEl>
                                        <p:attrNameLst>
                                          <p:attrName>style.visibility</p:attrName>
                                        </p:attrNameLst>
                                      </p:cBhvr>
                                      <p:to>
                                        <p:strVal val="visible"/>
                                      </p:to>
                                    </p:set>
                                    <p:animEffect transition="in" filter="fade">
                                      <p:cBhvr>
                                        <p:cTn id="32"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51"/>
          <p:cNvPicPr preferRelativeResize="0"/>
          <p:nvPr/>
        </p:nvPicPr>
        <p:blipFill>
          <a:blip r:embed="rId3">
            <a:alphaModFix/>
          </a:blip>
          <a:stretch>
            <a:fillRect/>
          </a:stretch>
        </p:blipFill>
        <p:spPr>
          <a:xfrm>
            <a:off x="-7" y="0"/>
            <a:ext cx="3631176" cy="2095499"/>
          </a:xfrm>
          <a:prstGeom prst="rect">
            <a:avLst/>
          </a:prstGeom>
          <a:noFill/>
          <a:ln>
            <a:noFill/>
          </a:ln>
        </p:spPr>
      </p:pic>
      <p:sp>
        <p:nvSpPr>
          <p:cNvPr id="278" name="Google Shape;278;p51"/>
          <p:cNvSpPr txBox="1"/>
          <p:nvPr/>
        </p:nvSpPr>
        <p:spPr>
          <a:xfrm>
            <a:off x="2285999" y="44825"/>
            <a:ext cx="3841675"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9900FF"/>
                </a:solidFill>
                <a:latin typeface="Caveat"/>
                <a:ea typeface="Caveat"/>
                <a:cs typeface="Caveat"/>
                <a:sym typeface="Caveat"/>
              </a:rPr>
              <a:t>Personality</a:t>
            </a:r>
            <a:endParaRPr sz="4800" b="1" dirty="0">
              <a:solidFill>
                <a:srgbClr val="9900FF"/>
              </a:solidFill>
              <a:latin typeface="Caveat"/>
              <a:ea typeface="Caveat"/>
              <a:cs typeface="Caveat"/>
              <a:sym typeface="Cave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6"/>
          <p:cNvPicPr preferRelativeResize="0"/>
          <p:nvPr/>
        </p:nvPicPr>
        <p:blipFill>
          <a:blip r:embed="rId3">
            <a:alphaModFix/>
          </a:blip>
          <a:stretch>
            <a:fillRect/>
          </a:stretch>
        </p:blipFill>
        <p:spPr>
          <a:xfrm>
            <a:off x="-7" y="0"/>
            <a:ext cx="3631176" cy="2095499"/>
          </a:xfrm>
          <a:prstGeom prst="rect">
            <a:avLst/>
          </a:prstGeom>
          <a:noFill/>
          <a:ln>
            <a:noFill/>
          </a:ln>
        </p:spPr>
      </p:pic>
      <p:sp>
        <p:nvSpPr>
          <p:cNvPr id="310" name="Google Shape;310;p56"/>
          <p:cNvSpPr txBox="1"/>
          <p:nvPr/>
        </p:nvSpPr>
        <p:spPr>
          <a:xfrm>
            <a:off x="2286000" y="44825"/>
            <a:ext cx="3739700"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9900FF"/>
                </a:solidFill>
                <a:latin typeface="Caveat"/>
                <a:ea typeface="Caveat"/>
                <a:cs typeface="Caveat"/>
                <a:sym typeface="Caveat"/>
              </a:rPr>
              <a:t>Personality</a:t>
            </a:r>
            <a:endParaRPr sz="4800" b="1" dirty="0">
              <a:solidFill>
                <a:srgbClr val="9900FF"/>
              </a:solidFill>
              <a:latin typeface="Caveat"/>
              <a:ea typeface="Caveat"/>
              <a:cs typeface="Caveat"/>
              <a:sym typeface="Caveat"/>
            </a:endParaRPr>
          </a:p>
        </p:txBody>
      </p:sp>
      <p:sp>
        <p:nvSpPr>
          <p:cNvPr id="311" name="Google Shape;311;p56"/>
          <p:cNvSpPr txBox="1"/>
          <p:nvPr/>
        </p:nvSpPr>
        <p:spPr>
          <a:xfrm>
            <a:off x="3791300" y="1258050"/>
            <a:ext cx="5460300" cy="34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t>Personality Lenses to Consider:</a:t>
            </a:r>
            <a:endParaRPr/>
          </a:p>
          <a:p>
            <a:pPr marL="0" lvl="0" indent="0" algn="l" rtl="0">
              <a:spcBef>
                <a:spcPts val="0"/>
              </a:spcBef>
              <a:spcAft>
                <a:spcPts val="0"/>
              </a:spcAft>
              <a:buNone/>
            </a:pPr>
            <a:endParaRPr>
              <a:solidFill>
                <a:schemeClr val="dk1"/>
              </a:solidFill>
            </a:endParaRPr>
          </a:p>
          <a:p>
            <a:pPr marL="457200" lvl="0" indent="-317500" algn="l" rtl="0">
              <a:lnSpc>
                <a:spcPct val="163636"/>
              </a:lnSpc>
              <a:spcBef>
                <a:spcPts val="300"/>
              </a:spcBef>
              <a:spcAft>
                <a:spcPts val="0"/>
              </a:spcAft>
              <a:buClr>
                <a:schemeClr val="dk1"/>
              </a:buClr>
              <a:buSzPts val="1400"/>
              <a:buChar char="●"/>
            </a:pPr>
            <a:r>
              <a:rPr lang="en">
                <a:solidFill>
                  <a:schemeClr val="dk1"/>
                </a:solidFill>
              </a:rPr>
              <a:t>MBTI (Myers Briggs Type Indicator) / Temperament</a:t>
            </a:r>
            <a:endParaRPr>
              <a:solidFill>
                <a:schemeClr val="dk1"/>
              </a:solidFill>
            </a:endParaRPr>
          </a:p>
          <a:p>
            <a:pPr marL="457200" lvl="0" indent="-317500" algn="l" rtl="0">
              <a:lnSpc>
                <a:spcPct val="163636"/>
              </a:lnSpc>
              <a:spcBef>
                <a:spcPts val="0"/>
              </a:spcBef>
              <a:spcAft>
                <a:spcPts val="0"/>
              </a:spcAft>
              <a:buClr>
                <a:schemeClr val="dk1"/>
              </a:buClr>
              <a:buSzPts val="1400"/>
              <a:buChar char="●"/>
            </a:pPr>
            <a:r>
              <a:rPr lang="en">
                <a:solidFill>
                  <a:schemeClr val="dk1"/>
                </a:solidFill>
              </a:rPr>
              <a:t>DiSC</a:t>
            </a:r>
            <a:endParaRPr>
              <a:solidFill>
                <a:schemeClr val="dk1"/>
              </a:solidFill>
            </a:endParaRPr>
          </a:p>
          <a:p>
            <a:pPr marL="457200" lvl="0" indent="-317500" algn="l" rtl="0">
              <a:lnSpc>
                <a:spcPct val="163636"/>
              </a:lnSpc>
              <a:spcBef>
                <a:spcPts val="0"/>
              </a:spcBef>
              <a:spcAft>
                <a:spcPts val="0"/>
              </a:spcAft>
              <a:buClr>
                <a:schemeClr val="dk1"/>
              </a:buClr>
              <a:buSzPts val="1400"/>
              <a:buChar char="●"/>
            </a:pPr>
            <a:r>
              <a:rPr lang="en">
                <a:solidFill>
                  <a:schemeClr val="dk1"/>
                </a:solidFill>
              </a:rPr>
              <a:t>Big Five</a:t>
            </a:r>
            <a:endParaRPr>
              <a:solidFill>
                <a:schemeClr val="dk1"/>
              </a:solidFill>
            </a:endParaRPr>
          </a:p>
          <a:p>
            <a:pPr marL="457200" lvl="0" indent="-317500" algn="l" rtl="0">
              <a:lnSpc>
                <a:spcPct val="163636"/>
              </a:lnSpc>
              <a:spcBef>
                <a:spcPts val="0"/>
              </a:spcBef>
              <a:spcAft>
                <a:spcPts val="0"/>
              </a:spcAft>
              <a:buClr>
                <a:schemeClr val="dk1"/>
              </a:buClr>
              <a:buSzPts val="1400"/>
              <a:buChar char="●"/>
            </a:pPr>
            <a:r>
              <a:rPr lang="en">
                <a:solidFill>
                  <a:schemeClr val="dk1"/>
                </a:solidFill>
              </a:rPr>
              <a:t>Enneagram</a:t>
            </a:r>
            <a:endParaRPr>
              <a:solidFill>
                <a:schemeClr val="dk1"/>
              </a:solidFill>
            </a:endParaRPr>
          </a:p>
          <a:p>
            <a:pPr marL="457200" lvl="0" indent="-317500" algn="l" rtl="0">
              <a:lnSpc>
                <a:spcPct val="163636"/>
              </a:lnSpc>
              <a:spcBef>
                <a:spcPts val="0"/>
              </a:spcBef>
              <a:spcAft>
                <a:spcPts val="0"/>
              </a:spcAft>
              <a:buClr>
                <a:schemeClr val="dk1"/>
              </a:buClr>
              <a:buSzPts val="1400"/>
              <a:buChar char="●"/>
            </a:pPr>
            <a:r>
              <a:rPr lang="en">
                <a:solidFill>
                  <a:schemeClr val="dk1"/>
                </a:solidFill>
              </a:rPr>
              <a:t>Firo-B</a:t>
            </a:r>
            <a:endParaRPr>
              <a:solidFill>
                <a:schemeClr val="dk1"/>
              </a:solidFill>
            </a:endParaRPr>
          </a:p>
          <a:p>
            <a:pPr marL="457200" lvl="0" indent="-317500" algn="l" rtl="0">
              <a:lnSpc>
                <a:spcPct val="163636"/>
              </a:lnSpc>
              <a:spcBef>
                <a:spcPts val="0"/>
              </a:spcBef>
              <a:spcAft>
                <a:spcPts val="0"/>
              </a:spcAft>
              <a:buClr>
                <a:schemeClr val="dk1"/>
              </a:buClr>
              <a:buSzPts val="1400"/>
              <a:buChar char="●"/>
            </a:pPr>
            <a:r>
              <a:rPr lang="en">
                <a:solidFill>
                  <a:schemeClr val="dk1"/>
                </a:solidFill>
              </a:rPr>
              <a:t>Styles (Conflict, Communication, Team, Habits, etc.)</a:t>
            </a:r>
            <a:endParaRPr>
              <a:solidFill>
                <a:schemeClr val="dk1"/>
              </a:solidFill>
            </a:endParaRPr>
          </a:p>
          <a:p>
            <a:pPr marL="457200" lvl="0" indent="-317500" algn="l" rtl="0">
              <a:lnSpc>
                <a:spcPct val="163636"/>
              </a:lnSpc>
              <a:spcBef>
                <a:spcPts val="0"/>
              </a:spcBef>
              <a:spcAft>
                <a:spcPts val="0"/>
              </a:spcAft>
              <a:buClr>
                <a:schemeClr val="dk1"/>
              </a:buClr>
              <a:buSzPts val="1400"/>
              <a:buChar char="●"/>
            </a:pPr>
            <a:r>
              <a:rPr lang="en">
                <a:solidFill>
                  <a:schemeClr val="dk1"/>
                </a:solidFill>
              </a:rPr>
              <a:t>Herman Brain Dominance</a:t>
            </a:r>
            <a:endParaRPr>
              <a:solidFill>
                <a:schemeClr val="dk1"/>
              </a:solidFill>
            </a:endParaRPr>
          </a:p>
          <a:p>
            <a:pPr marL="457200" lvl="0" indent="-317500" algn="l" rtl="0">
              <a:lnSpc>
                <a:spcPct val="163636"/>
              </a:lnSpc>
              <a:spcBef>
                <a:spcPts val="0"/>
              </a:spcBef>
              <a:spcAft>
                <a:spcPts val="0"/>
              </a:spcAft>
              <a:buClr>
                <a:schemeClr val="dk1"/>
              </a:buClr>
              <a:buSzPts val="1400"/>
              <a:buChar char="●"/>
            </a:pPr>
            <a:r>
              <a:rPr lang="en">
                <a:solidFill>
                  <a:schemeClr val="dk1"/>
                </a:solidFill>
              </a:rPr>
              <a:t>Others</a:t>
            </a:r>
            <a:endParaRPr>
              <a:solidFill>
                <a:schemeClr val="dk1"/>
              </a:solidFill>
            </a:endParaRPr>
          </a:p>
        </p:txBody>
      </p:sp>
      <p:pic>
        <p:nvPicPr>
          <p:cNvPr id="312" name="Google Shape;312;p56"/>
          <p:cNvPicPr preferRelativeResize="0"/>
          <p:nvPr/>
        </p:nvPicPr>
        <p:blipFill>
          <a:blip r:embed="rId4">
            <a:alphaModFix/>
          </a:blip>
          <a:stretch>
            <a:fillRect/>
          </a:stretch>
        </p:blipFill>
        <p:spPr>
          <a:xfrm>
            <a:off x="754425" y="2221725"/>
            <a:ext cx="1921169" cy="2921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txBox="1">
            <a:spLocks noGrp="1"/>
          </p:cNvSpPr>
          <p:nvPr>
            <p:ph type="title"/>
          </p:nvPr>
        </p:nvSpPr>
        <p:spPr>
          <a:xfrm>
            <a:off x="311700" y="686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There’s two types of people . . .</a:t>
            </a:r>
            <a:endParaRPr/>
          </a:p>
        </p:txBody>
      </p:sp>
      <p:sp>
        <p:nvSpPr>
          <p:cNvPr id="318" name="Google Shape;318;p57"/>
          <p:cNvSpPr txBox="1">
            <a:spLocks noGrp="1"/>
          </p:cNvSpPr>
          <p:nvPr>
            <p:ph type="title"/>
          </p:nvPr>
        </p:nvSpPr>
        <p:spPr>
          <a:xfrm>
            <a:off x="1334400" y="2150850"/>
            <a:ext cx="6475200" cy="841800"/>
          </a:xfrm>
          <a:prstGeom prst="rect">
            <a:avLst/>
          </a:prstGeom>
        </p:spPr>
        <p:txBody>
          <a:bodyPr spcFirstLastPara="1" wrap="square" lIns="91425" tIns="91425" rIns="91425" bIns="91425" anchor="ctr" anchorCtr="0">
            <a:noAutofit/>
          </a:bodyPr>
          <a:lstStyle/>
          <a:p>
            <a:pPr marL="457200" lvl="0" indent="-457200" algn="ctr" rtl="0">
              <a:spcBef>
                <a:spcPts val="0"/>
              </a:spcBef>
              <a:spcAft>
                <a:spcPts val="0"/>
              </a:spcAft>
              <a:buSzPts val="3600"/>
              <a:buAutoNum type="arabicParenR"/>
            </a:pPr>
            <a:r>
              <a:rPr lang="en"/>
              <a:t>Those who say there’s two types of people</a:t>
            </a:r>
            <a:endParaRPr/>
          </a:p>
        </p:txBody>
      </p:sp>
      <p:sp>
        <p:nvSpPr>
          <p:cNvPr id="319" name="Google Shape;319;p57"/>
          <p:cNvSpPr txBox="1">
            <a:spLocks noGrp="1"/>
          </p:cNvSpPr>
          <p:nvPr>
            <p:ph type="title"/>
          </p:nvPr>
        </p:nvSpPr>
        <p:spPr>
          <a:xfrm>
            <a:off x="1167950" y="3521000"/>
            <a:ext cx="5856600" cy="8418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2) Those who don’t.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gtEl>
                                        <p:attrNameLst>
                                          <p:attrName>style.visibility</p:attrName>
                                        </p:attrNameLst>
                                      </p:cBhvr>
                                      <p:to>
                                        <p:strVal val="visible"/>
                                      </p:to>
                                    </p:set>
                                    <p:animEffect transition="in" filter="fade">
                                      <p:cBhvr>
                                        <p:cTn id="12"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8"/>
          <p:cNvSpPr txBox="1">
            <a:spLocks noGrp="1"/>
          </p:cNvSpPr>
          <p:nvPr>
            <p:ph type="title"/>
          </p:nvPr>
        </p:nvSpPr>
        <p:spPr>
          <a:xfrm>
            <a:off x="311700" y="193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“The Big Five”</a:t>
            </a:r>
            <a:endParaRPr sz="3600"/>
          </a:p>
        </p:txBody>
      </p:sp>
      <p:pic>
        <p:nvPicPr>
          <p:cNvPr id="325" name="Google Shape;325;p58"/>
          <p:cNvPicPr preferRelativeResize="0"/>
          <p:nvPr/>
        </p:nvPicPr>
        <p:blipFill>
          <a:blip r:embed="rId3">
            <a:alphaModFix/>
          </a:blip>
          <a:stretch>
            <a:fillRect/>
          </a:stretch>
        </p:blipFill>
        <p:spPr>
          <a:xfrm>
            <a:off x="1435650" y="1033075"/>
            <a:ext cx="6571825" cy="4040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9"/>
          <p:cNvPicPr preferRelativeResize="0"/>
          <p:nvPr/>
        </p:nvPicPr>
        <p:blipFill>
          <a:blip r:embed="rId3">
            <a:alphaModFix/>
          </a:blip>
          <a:stretch>
            <a:fillRect/>
          </a:stretch>
        </p:blipFill>
        <p:spPr>
          <a:xfrm>
            <a:off x="1106046" y="-1"/>
            <a:ext cx="6931956"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60"/>
          <p:cNvSpPr txBox="1">
            <a:spLocks noGrp="1"/>
          </p:cNvSpPr>
          <p:nvPr>
            <p:ph type="title"/>
          </p:nvPr>
        </p:nvSpPr>
        <p:spPr>
          <a:xfrm>
            <a:off x="311700" y="96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MBTI Model of Personality</a:t>
            </a:r>
            <a:endParaRPr b="1"/>
          </a:p>
        </p:txBody>
      </p:sp>
      <p:pic>
        <p:nvPicPr>
          <p:cNvPr id="336" name="Google Shape;336;p60"/>
          <p:cNvPicPr preferRelativeResize="0"/>
          <p:nvPr/>
        </p:nvPicPr>
        <p:blipFill>
          <a:blip r:embed="rId3">
            <a:alphaModFix/>
          </a:blip>
          <a:stretch>
            <a:fillRect/>
          </a:stretch>
        </p:blipFill>
        <p:spPr>
          <a:xfrm>
            <a:off x="1151163" y="795725"/>
            <a:ext cx="6841675" cy="4347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30"/>
          <p:cNvPicPr preferRelativeResize="0"/>
          <p:nvPr/>
        </p:nvPicPr>
        <p:blipFill>
          <a:blip r:embed="rId3">
            <a:alphaModFix/>
          </a:blip>
          <a:stretch>
            <a:fillRect/>
          </a:stretch>
        </p:blipFill>
        <p:spPr>
          <a:xfrm>
            <a:off x="152400" y="152400"/>
            <a:ext cx="3266427" cy="4838700"/>
          </a:xfrm>
          <a:prstGeom prst="rect">
            <a:avLst/>
          </a:prstGeom>
          <a:noFill/>
          <a:ln>
            <a:noFill/>
          </a:ln>
        </p:spPr>
      </p:pic>
      <p:sp>
        <p:nvSpPr>
          <p:cNvPr id="133" name="Google Shape;133;p30"/>
          <p:cNvSpPr txBox="1">
            <a:spLocks noGrp="1"/>
          </p:cNvSpPr>
          <p:nvPr>
            <p:ph type="body" idx="1"/>
          </p:nvPr>
        </p:nvSpPr>
        <p:spPr>
          <a:xfrm>
            <a:off x="3418825" y="101250"/>
            <a:ext cx="5641500" cy="483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dk1"/>
                </a:solidFill>
              </a:rPr>
              <a:t>3 Questions people on your team want answered.</a:t>
            </a:r>
            <a:br>
              <a:rPr lang="en" sz="4800">
                <a:solidFill>
                  <a:schemeClr val="dk1"/>
                </a:solidFill>
              </a:rPr>
            </a:br>
            <a:endParaRPr sz="4800">
              <a:solidFill>
                <a:schemeClr val="dk1"/>
              </a:solidFill>
            </a:endParaRPr>
          </a:p>
          <a:p>
            <a:pPr marL="0" lvl="0" indent="0" algn="ctr" rtl="0">
              <a:spcBef>
                <a:spcPts val="0"/>
              </a:spcBef>
              <a:spcAft>
                <a:spcPts val="0"/>
              </a:spcAft>
              <a:buNone/>
            </a:pPr>
            <a:r>
              <a:rPr lang="en" sz="3000"/>
              <a:t>Who are you?</a:t>
            </a:r>
            <a:endParaRPr sz="3000"/>
          </a:p>
          <a:p>
            <a:pPr marL="0" lvl="0" indent="0" algn="ctr" rtl="0">
              <a:spcBef>
                <a:spcPts val="1600"/>
              </a:spcBef>
              <a:spcAft>
                <a:spcPts val="0"/>
              </a:spcAft>
              <a:buNone/>
            </a:pPr>
            <a:r>
              <a:rPr lang="en" sz="3000"/>
              <a:t>Where are we (you) headed?</a:t>
            </a:r>
            <a:endParaRPr sz="3000"/>
          </a:p>
          <a:p>
            <a:pPr marL="0" lvl="0" indent="0" algn="ctr" rtl="0">
              <a:spcBef>
                <a:spcPts val="1600"/>
              </a:spcBef>
              <a:spcAft>
                <a:spcPts val="1600"/>
              </a:spcAft>
              <a:buNone/>
            </a:pPr>
            <a:r>
              <a:rPr lang="en" sz="3000"/>
              <a:t>What are you going to do?</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10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fade">
                                      <p:cBhvr>
                                        <p:cTn id="12" dur="10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xEl>
                                              <p:pRg st="2" end="2"/>
                                            </p:txEl>
                                          </p:spTgt>
                                        </p:tgtEl>
                                        <p:attrNameLst>
                                          <p:attrName>style.visibility</p:attrName>
                                        </p:attrNameLst>
                                      </p:cBhvr>
                                      <p:to>
                                        <p:strVal val="visible"/>
                                      </p:to>
                                    </p:set>
                                    <p:animEffect transition="in" filter="fade">
                                      <p:cBhvr>
                                        <p:cTn id="17" dur="1000"/>
                                        <p:tgtEl>
                                          <p:spTgt spid="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
                                            <p:txEl>
                                              <p:pRg st="3" end="3"/>
                                            </p:txEl>
                                          </p:spTgt>
                                        </p:tgtEl>
                                        <p:attrNameLst>
                                          <p:attrName>style.visibility</p:attrName>
                                        </p:attrNameLst>
                                      </p:cBhvr>
                                      <p:to>
                                        <p:strVal val="visible"/>
                                      </p:to>
                                    </p:set>
                                    <p:animEffect transition="in" filter="fade">
                                      <p:cBhvr>
                                        <p:cTn id="22" dur="1000"/>
                                        <p:tgtEl>
                                          <p:spTgt spid="1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a:extLst>
              <a:ext uri="{FF2B5EF4-FFF2-40B4-BE49-F238E27FC236}">
                <a16:creationId xmlns:a16="http://schemas.microsoft.com/office/drawing/2014/main" id="{D74750F0-BEA1-014C-ACA6-95920406855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442" name="Rectangle 2">
            <a:extLst>
              <a:ext uri="{FF2B5EF4-FFF2-40B4-BE49-F238E27FC236}">
                <a16:creationId xmlns:a16="http://schemas.microsoft.com/office/drawing/2014/main" id="{C7C9BC07-1784-04A1-08D7-4E348EF288B8}"/>
              </a:ext>
            </a:extLst>
          </p:cNvPr>
          <p:cNvSpPr>
            <a:spLocks noGrp="1" noChangeArrowheads="1"/>
          </p:cNvSpPr>
          <p:nvPr>
            <p:ph type="title"/>
          </p:nvPr>
        </p:nvSpPr>
        <p:spPr>
          <a:xfrm>
            <a:off x="370840" y="1080770"/>
            <a:ext cx="6395720" cy="3257550"/>
          </a:xfrm>
        </p:spPr>
        <p:txBody>
          <a:bodyPr spcFirstLastPara="1" wrap="square" lIns="91425" tIns="91425" rIns="60959" bIns="91425" anchor="t" anchorCtr="0">
            <a:noAutofit/>
          </a:bodyPr>
          <a:lstStyle/>
          <a:p>
            <a:pPr>
              <a:spcBef>
                <a:spcPts val="1500"/>
              </a:spcBef>
            </a:pPr>
            <a:r>
              <a:rPr lang="en-US" altLang="en-US" sz="3000" dirty="0">
                <a:solidFill>
                  <a:srgbClr val="0044FE"/>
                </a:solidFill>
              </a:rPr>
              <a:t>Books by Paul </a:t>
            </a:r>
            <a:r>
              <a:rPr lang="en-US" altLang="en-US" sz="3000" dirty="0" err="1">
                <a:solidFill>
                  <a:srgbClr val="0044FE"/>
                </a:solidFill>
              </a:rPr>
              <a:t>Tieger</a:t>
            </a:r>
            <a:r>
              <a:rPr lang="en-US" altLang="en-US" sz="3000" dirty="0">
                <a:solidFill>
                  <a:srgbClr val="0044FE"/>
                </a:solidFill>
              </a:rPr>
              <a:t>:</a:t>
            </a:r>
            <a:br>
              <a:rPr lang="en-US" altLang="en-US" sz="3000" dirty="0">
                <a:solidFill>
                  <a:srgbClr val="0044FE"/>
                </a:solidFill>
              </a:rPr>
            </a:br>
            <a:r>
              <a:rPr lang="en-US" altLang="en-US" sz="3000" dirty="0">
                <a:solidFill>
                  <a:srgbClr val="0044FE"/>
                </a:solidFill>
              </a:rPr>
              <a:t>- Art of </a:t>
            </a:r>
            <a:r>
              <a:rPr lang="en-US" altLang="en-US" sz="3000" dirty="0" err="1">
                <a:solidFill>
                  <a:srgbClr val="0044FE"/>
                </a:solidFill>
              </a:rPr>
              <a:t>SpeedReading</a:t>
            </a:r>
            <a:r>
              <a:rPr lang="en-US" altLang="en-US" sz="3000" dirty="0">
                <a:solidFill>
                  <a:srgbClr val="0044FE"/>
                </a:solidFill>
              </a:rPr>
              <a:t> People</a:t>
            </a:r>
            <a:br>
              <a:rPr lang="en-US" altLang="en-US" sz="3000" dirty="0">
                <a:solidFill>
                  <a:srgbClr val="0044FE"/>
                </a:solidFill>
              </a:rPr>
            </a:br>
            <a:r>
              <a:rPr lang="en-US" altLang="en-US" sz="3000" dirty="0">
                <a:solidFill>
                  <a:srgbClr val="0044FE"/>
                </a:solidFill>
              </a:rPr>
              <a:t>- Just Your Type</a:t>
            </a:r>
            <a:br>
              <a:rPr lang="en-US" altLang="en-US" sz="3000" dirty="0">
                <a:solidFill>
                  <a:srgbClr val="0044FE"/>
                </a:solidFill>
              </a:rPr>
            </a:br>
            <a:r>
              <a:rPr lang="en-US" altLang="en-US" sz="3000" dirty="0">
                <a:solidFill>
                  <a:srgbClr val="0044FE"/>
                </a:solidFill>
              </a:rPr>
              <a:t>- Nurture by Nature</a:t>
            </a:r>
            <a:br>
              <a:rPr lang="en-US" altLang="en-US" sz="3000" dirty="0">
                <a:solidFill>
                  <a:srgbClr val="0044FE"/>
                </a:solidFill>
              </a:rPr>
            </a:br>
            <a:r>
              <a:rPr lang="en-US" altLang="en-US" sz="3000" dirty="0">
                <a:solidFill>
                  <a:srgbClr val="0044FE"/>
                </a:solidFill>
              </a:rPr>
              <a:t>- Do What You Are</a:t>
            </a:r>
            <a:br>
              <a:rPr lang="en-US" altLang="en-US" sz="3000" dirty="0">
                <a:solidFill>
                  <a:srgbClr val="0044FE"/>
                </a:solidFill>
              </a:rPr>
            </a:br>
            <a:br>
              <a:rPr lang="en-US" altLang="en-US" sz="3000" dirty="0">
                <a:solidFill>
                  <a:srgbClr val="CC0099"/>
                </a:solidFill>
              </a:rPr>
            </a:br>
            <a:endParaRPr lang="en-US" altLang="en-US" sz="3000" dirty="0">
              <a:solidFill>
                <a:srgbClr val="CC0099"/>
              </a:solidFill>
            </a:endParaRPr>
          </a:p>
        </p:txBody>
      </p:sp>
      <p:pic>
        <p:nvPicPr>
          <p:cNvPr id="61443" name="Picture 1" descr="SRP Book Cover.jpeg">
            <a:extLst>
              <a:ext uri="{FF2B5EF4-FFF2-40B4-BE49-F238E27FC236}">
                <a16:creationId xmlns:a16="http://schemas.microsoft.com/office/drawing/2014/main" id="{1A878CDD-13D4-FAF1-3254-41FA50F639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6480" y="1636791"/>
            <a:ext cx="2433320" cy="302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E53BFA8B-1EAA-410E-45B1-4D0E03CF3FA7}"/>
              </a:ext>
            </a:extLst>
          </p:cNvPr>
          <p:cNvSpPr>
            <a:spLocks/>
          </p:cNvSpPr>
          <p:nvPr/>
        </p:nvSpPr>
        <p:spPr bwMode="auto">
          <a:xfrm>
            <a:off x="1533058" y="923925"/>
            <a:ext cx="59814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2100" dirty="0">
                <a:solidFill>
                  <a:schemeClr val="tx1"/>
                </a:solidFill>
                <a:latin typeface="Arial Bold" panose="020B0704020202020204" pitchFamily="34" charset="0"/>
                <a:sym typeface="Arial Bold" panose="020B0704020202020204" pitchFamily="34" charset="0"/>
              </a:rPr>
              <a:t>The 4 Temperaments are consistent with Type</a:t>
            </a:r>
          </a:p>
        </p:txBody>
      </p:sp>
      <p:sp>
        <p:nvSpPr>
          <p:cNvPr id="135171" name="Rectangle 3">
            <a:extLst>
              <a:ext uri="{FF2B5EF4-FFF2-40B4-BE49-F238E27FC236}">
                <a16:creationId xmlns:a16="http://schemas.microsoft.com/office/drawing/2014/main" id="{EB55159A-B22E-5537-F210-C24A461BD8E8}"/>
              </a:ext>
            </a:extLst>
          </p:cNvPr>
          <p:cNvSpPr>
            <a:spLocks/>
          </p:cNvSpPr>
          <p:nvPr/>
        </p:nvSpPr>
        <p:spPr bwMode="auto">
          <a:xfrm>
            <a:off x="2024556" y="4175522"/>
            <a:ext cx="50853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1800">
                <a:solidFill>
                  <a:schemeClr val="tx1"/>
                </a:solidFill>
                <a:latin typeface="Arial Italic" panose="020B0604020202090204" pitchFamily="34" charset="0"/>
                <a:sym typeface="Arial Italic" panose="020B0604020202090204" pitchFamily="34" charset="0"/>
              </a:rPr>
              <a:t>These 4 particular pairings of type preferences </a:t>
            </a:r>
          </a:p>
          <a:p>
            <a:pPr algn="ctr" eaLnBrk="1" hangingPunct="1"/>
            <a:r>
              <a:rPr lang="en-US" altLang="en-US" sz="1800">
                <a:solidFill>
                  <a:schemeClr val="tx1"/>
                </a:solidFill>
                <a:latin typeface="Arial Italic" panose="020B0604020202090204" pitchFamily="34" charset="0"/>
                <a:sym typeface="Arial Italic" panose="020B0604020202090204" pitchFamily="34" charset="0"/>
              </a:rPr>
              <a:t>most deeply reflect our </a:t>
            </a:r>
            <a:r>
              <a:rPr lang="en-US" altLang="en-US" sz="1800">
                <a:solidFill>
                  <a:schemeClr val="tx1"/>
                </a:solidFill>
                <a:latin typeface="Arial Bold Italic" panose="020B0704020202090204" pitchFamily="34" charset="0"/>
                <a:sym typeface="Arial Bold Italic" panose="020B0704020202090204" pitchFamily="34" charset="0"/>
              </a:rPr>
              <a:t>values and motivations</a:t>
            </a:r>
            <a:r>
              <a:rPr lang="en-US" altLang="en-US" sz="1800">
                <a:solidFill>
                  <a:schemeClr val="tx1"/>
                </a:solidFill>
                <a:latin typeface="Arial Italic" panose="020B0604020202090204" pitchFamily="34" charset="0"/>
                <a:sym typeface="Arial Italic" panose="020B0604020202090204" pitchFamily="34" charset="0"/>
              </a:rPr>
              <a:t>.</a:t>
            </a:r>
          </a:p>
        </p:txBody>
      </p:sp>
      <p:grpSp>
        <p:nvGrpSpPr>
          <p:cNvPr id="135172" name="Group 4">
            <a:extLst>
              <a:ext uri="{FF2B5EF4-FFF2-40B4-BE49-F238E27FC236}">
                <a16:creationId xmlns:a16="http://schemas.microsoft.com/office/drawing/2014/main" id="{1FD4BAAF-1963-7169-28A5-3954ED73503C}"/>
              </a:ext>
            </a:extLst>
          </p:cNvPr>
          <p:cNvGrpSpPr>
            <a:grpSpLocks/>
          </p:cNvGrpSpPr>
          <p:nvPr/>
        </p:nvGrpSpPr>
        <p:grpSpPr bwMode="auto">
          <a:xfrm>
            <a:off x="4667250" y="1466850"/>
            <a:ext cx="2743200" cy="1257300"/>
            <a:chOff x="0" y="0"/>
            <a:chExt cx="2304" cy="1056"/>
          </a:xfrm>
        </p:grpSpPr>
        <p:sp>
          <p:nvSpPr>
            <p:cNvPr id="135182" name="Rectangle 5">
              <a:extLst>
                <a:ext uri="{FF2B5EF4-FFF2-40B4-BE49-F238E27FC236}">
                  <a16:creationId xmlns:a16="http://schemas.microsoft.com/office/drawing/2014/main" id="{D43812D3-DE0C-3C9E-AB66-884ADE95EDC6}"/>
                </a:ext>
              </a:extLst>
            </p:cNvPr>
            <p:cNvSpPr>
              <a:spLocks/>
            </p:cNvSpPr>
            <p:nvPr/>
          </p:nvSpPr>
          <p:spPr bwMode="auto">
            <a:xfrm>
              <a:off x="0" y="0"/>
              <a:ext cx="2304" cy="1056"/>
            </a:xfrm>
            <a:prstGeom prst="rect">
              <a:avLst/>
            </a:prstGeom>
            <a:solidFill>
              <a:srgbClr val="008000"/>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5183" name="Rectangle 6">
              <a:extLst>
                <a:ext uri="{FF2B5EF4-FFF2-40B4-BE49-F238E27FC236}">
                  <a16:creationId xmlns:a16="http://schemas.microsoft.com/office/drawing/2014/main" id="{472531B8-B3F7-86C2-DC8A-5351BB101997}"/>
                </a:ext>
              </a:extLst>
            </p:cNvPr>
            <p:cNvSpPr>
              <a:spLocks/>
            </p:cNvSpPr>
            <p:nvPr/>
          </p:nvSpPr>
          <p:spPr bwMode="auto">
            <a:xfrm>
              <a:off x="0" y="240"/>
              <a:ext cx="230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2250" dirty="0">
                  <a:solidFill>
                    <a:srgbClr val="FFFFFF"/>
                  </a:solidFill>
                  <a:latin typeface="Arial Bold" panose="020B0704020202020204" pitchFamily="34" charset="0"/>
                  <a:sym typeface="Arial Bold" panose="020B0704020202020204" pitchFamily="34" charset="0"/>
                </a:rPr>
                <a:t>Experiencer = SP</a:t>
              </a:r>
            </a:p>
            <a:p>
              <a:pPr algn="ctr" eaLnBrk="1" hangingPunct="1">
                <a:spcBef>
                  <a:spcPts val="479"/>
                </a:spcBef>
              </a:pPr>
              <a:r>
                <a:rPr lang="en-US" altLang="en-US" sz="2100" dirty="0">
                  <a:solidFill>
                    <a:srgbClr val="FFFFFF"/>
                  </a:solidFill>
                  <a:cs typeface="Arial" panose="020B0604020202020204" pitchFamily="34" charset="0"/>
                </a:rPr>
                <a:t>Sensor Perceiver</a:t>
              </a:r>
            </a:p>
          </p:txBody>
        </p:sp>
      </p:grpSp>
      <p:grpSp>
        <p:nvGrpSpPr>
          <p:cNvPr id="135173" name="Group 7">
            <a:extLst>
              <a:ext uri="{FF2B5EF4-FFF2-40B4-BE49-F238E27FC236}">
                <a16:creationId xmlns:a16="http://schemas.microsoft.com/office/drawing/2014/main" id="{91D280EA-A478-9F61-5E4D-7C7604954FB6}"/>
              </a:ext>
            </a:extLst>
          </p:cNvPr>
          <p:cNvGrpSpPr>
            <a:grpSpLocks/>
          </p:cNvGrpSpPr>
          <p:nvPr/>
        </p:nvGrpSpPr>
        <p:grpSpPr bwMode="auto">
          <a:xfrm>
            <a:off x="1828800" y="1466850"/>
            <a:ext cx="2743200" cy="1257300"/>
            <a:chOff x="0" y="0"/>
            <a:chExt cx="2304" cy="1056"/>
          </a:xfrm>
        </p:grpSpPr>
        <p:sp>
          <p:nvSpPr>
            <p:cNvPr id="135180" name="Rectangle 8">
              <a:extLst>
                <a:ext uri="{FF2B5EF4-FFF2-40B4-BE49-F238E27FC236}">
                  <a16:creationId xmlns:a16="http://schemas.microsoft.com/office/drawing/2014/main" id="{EED16874-1D6B-68EA-527C-D038DA59B788}"/>
                </a:ext>
              </a:extLst>
            </p:cNvPr>
            <p:cNvSpPr>
              <a:spLocks/>
            </p:cNvSpPr>
            <p:nvPr/>
          </p:nvSpPr>
          <p:spPr bwMode="auto">
            <a:xfrm>
              <a:off x="0" y="0"/>
              <a:ext cx="2304" cy="1056"/>
            </a:xfrm>
            <a:prstGeom prst="rect">
              <a:avLst/>
            </a:prstGeom>
            <a:solidFill>
              <a:srgbClr val="003DCC"/>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5181" name="Rectangle 9">
              <a:extLst>
                <a:ext uri="{FF2B5EF4-FFF2-40B4-BE49-F238E27FC236}">
                  <a16:creationId xmlns:a16="http://schemas.microsoft.com/office/drawing/2014/main" id="{2511A38F-F64B-D9CE-870A-1CF370C9EDEB}"/>
                </a:ext>
              </a:extLst>
            </p:cNvPr>
            <p:cNvSpPr>
              <a:spLocks/>
            </p:cNvSpPr>
            <p:nvPr/>
          </p:nvSpPr>
          <p:spPr bwMode="auto">
            <a:xfrm>
              <a:off x="0" y="248"/>
              <a:ext cx="230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2100" dirty="0">
                  <a:solidFill>
                    <a:srgbClr val="FFFFFF"/>
                  </a:solidFill>
                  <a:latin typeface="Arial Bold" panose="020B0704020202020204" pitchFamily="34" charset="0"/>
                  <a:sym typeface="Arial Bold" panose="020B0704020202020204" pitchFamily="34" charset="0"/>
                </a:rPr>
                <a:t>Traditionalist = SJ</a:t>
              </a:r>
            </a:p>
            <a:p>
              <a:pPr algn="ctr" eaLnBrk="1" hangingPunct="1">
                <a:spcBef>
                  <a:spcPts val="479"/>
                </a:spcBef>
              </a:pPr>
              <a:r>
                <a:rPr lang="en-US" altLang="en-US" sz="2100" dirty="0">
                  <a:solidFill>
                    <a:srgbClr val="FFFFFF"/>
                  </a:solidFill>
                  <a:cs typeface="Arial" panose="020B0604020202020204" pitchFamily="34" charset="0"/>
                </a:rPr>
                <a:t>Sensor Judger</a:t>
              </a:r>
            </a:p>
          </p:txBody>
        </p:sp>
      </p:grpSp>
      <p:grpSp>
        <p:nvGrpSpPr>
          <p:cNvPr id="135174" name="Group 10">
            <a:extLst>
              <a:ext uri="{FF2B5EF4-FFF2-40B4-BE49-F238E27FC236}">
                <a16:creationId xmlns:a16="http://schemas.microsoft.com/office/drawing/2014/main" id="{A6AB274C-41A4-2E80-E49C-974E41DA0C1D}"/>
              </a:ext>
            </a:extLst>
          </p:cNvPr>
          <p:cNvGrpSpPr>
            <a:grpSpLocks/>
          </p:cNvGrpSpPr>
          <p:nvPr/>
        </p:nvGrpSpPr>
        <p:grpSpPr bwMode="auto">
          <a:xfrm>
            <a:off x="1819275" y="2809875"/>
            <a:ext cx="2762250" cy="1247775"/>
            <a:chOff x="0" y="0"/>
            <a:chExt cx="2320" cy="1048"/>
          </a:xfrm>
        </p:grpSpPr>
        <p:sp>
          <p:nvSpPr>
            <p:cNvPr id="135178" name="Rectangle 11">
              <a:extLst>
                <a:ext uri="{FF2B5EF4-FFF2-40B4-BE49-F238E27FC236}">
                  <a16:creationId xmlns:a16="http://schemas.microsoft.com/office/drawing/2014/main" id="{0C7AA9AE-E359-B9B9-E9B0-18E9275E10FC}"/>
                </a:ext>
              </a:extLst>
            </p:cNvPr>
            <p:cNvSpPr>
              <a:spLocks/>
            </p:cNvSpPr>
            <p:nvPr/>
          </p:nvSpPr>
          <p:spPr bwMode="auto">
            <a:xfrm>
              <a:off x="0" y="0"/>
              <a:ext cx="2320" cy="1048"/>
            </a:xfrm>
            <a:prstGeom prst="rect">
              <a:avLst/>
            </a:prstGeom>
            <a:solidFill>
              <a:srgbClr val="676767"/>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5179" name="Rectangle 12">
              <a:extLst>
                <a:ext uri="{FF2B5EF4-FFF2-40B4-BE49-F238E27FC236}">
                  <a16:creationId xmlns:a16="http://schemas.microsoft.com/office/drawing/2014/main" id="{777C831A-D5CB-5823-5442-325FD6068990}"/>
                </a:ext>
              </a:extLst>
            </p:cNvPr>
            <p:cNvSpPr>
              <a:spLocks/>
            </p:cNvSpPr>
            <p:nvPr/>
          </p:nvSpPr>
          <p:spPr bwMode="auto">
            <a:xfrm>
              <a:off x="0" y="244"/>
              <a:ext cx="2320"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spcBef>
                  <a:spcPts val="479"/>
                </a:spcBef>
              </a:pPr>
              <a:r>
                <a:rPr lang="en-US" altLang="en-US" sz="2100">
                  <a:solidFill>
                    <a:srgbClr val="FFFFFF"/>
                  </a:solidFill>
                  <a:latin typeface="Arial Bold" panose="020B0704020202020204" pitchFamily="34" charset="0"/>
                  <a:sym typeface="Arial Bold" panose="020B0704020202020204" pitchFamily="34" charset="0"/>
                </a:rPr>
                <a:t>Conceptualizer = NT</a:t>
              </a:r>
            </a:p>
            <a:p>
              <a:pPr algn="ctr" eaLnBrk="1" hangingPunct="1">
                <a:spcBef>
                  <a:spcPts val="479"/>
                </a:spcBef>
              </a:pPr>
              <a:r>
                <a:rPr lang="en-US" altLang="en-US" sz="2100">
                  <a:solidFill>
                    <a:srgbClr val="FFFFFF"/>
                  </a:solidFill>
                  <a:cs typeface="Arial" panose="020B0604020202020204" pitchFamily="34" charset="0"/>
                </a:rPr>
                <a:t>iNtuitive Thinker</a:t>
              </a:r>
            </a:p>
          </p:txBody>
        </p:sp>
      </p:grpSp>
      <p:grpSp>
        <p:nvGrpSpPr>
          <p:cNvPr id="135175" name="Group 13">
            <a:extLst>
              <a:ext uri="{FF2B5EF4-FFF2-40B4-BE49-F238E27FC236}">
                <a16:creationId xmlns:a16="http://schemas.microsoft.com/office/drawing/2014/main" id="{FA14F46D-ED14-7C3B-31E0-1F70433CFF69}"/>
              </a:ext>
            </a:extLst>
          </p:cNvPr>
          <p:cNvGrpSpPr>
            <a:grpSpLocks/>
          </p:cNvGrpSpPr>
          <p:nvPr/>
        </p:nvGrpSpPr>
        <p:grpSpPr bwMode="auto">
          <a:xfrm>
            <a:off x="4676775" y="2819400"/>
            <a:ext cx="2724150" cy="1228725"/>
            <a:chOff x="0" y="0"/>
            <a:chExt cx="2288" cy="1032"/>
          </a:xfrm>
        </p:grpSpPr>
        <p:sp>
          <p:nvSpPr>
            <p:cNvPr id="135176" name="Rectangle 14">
              <a:extLst>
                <a:ext uri="{FF2B5EF4-FFF2-40B4-BE49-F238E27FC236}">
                  <a16:creationId xmlns:a16="http://schemas.microsoft.com/office/drawing/2014/main" id="{B64AD29B-747D-1A5F-4373-069C93D2E8D4}"/>
                </a:ext>
              </a:extLst>
            </p:cNvPr>
            <p:cNvSpPr>
              <a:spLocks/>
            </p:cNvSpPr>
            <p:nvPr/>
          </p:nvSpPr>
          <p:spPr bwMode="auto">
            <a:xfrm>
              <a:off x="0" y="0"/>
              <a:ext cx="2288" cy="1032"/>
            </a:xfrm>
            <a:prstGeom prst="rect">
              <a:avLst/>
            </a:prstGeom>
            <a:solidFill>
              <a:schemeClr val="accent1"/>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5177" name="Rectangle 15">
              <a:extLst>
                <a:ext uri="{FF2B5EF4-FFF2-40B4-BE49-F238E27FC236}">
                  <a16:creationId xmlns:a16="http://schemas.microsoft.com/office/drawing/2014/main" id="{57D3BCC2-2019-C0A3-CE5A-A1F57897D8E6}"/>
                </a:ext>
              </a:extLst>
            </p:cNvPr>
            <p:cNvSpPr>
              <a:spLocks/>
            </p:cNvSpPr>
            <p:nvPr/>
          </p:nvSpPr>
          <p:spPr bwMode="auto">
            <a:xfrm>
              <a:off x="0" y="236"/>
              <a:ext cx="228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2100">
                  <a:solidFill>
                    <a:srgbClr val="FFFFFF"/>
                  </a:solidFill>
                  <a:latin typeface="Arial Bold" panose="020B0704020202020204" pitchFamily="34" charset="0"/>
                  <a:sym typeface="Arial Bold" panose="020B0704020202020204" pitchFamily="34" charset="0"/>
                </a:rPr>
                <a:t>Idealist = NF</a:t>
              </a:r>
            </a:p>
            <a:p>
              <a:pPr algn="ctr" eaLnBrk="1" hangingPunct="1">
                <a:spcBef>
                  <a:spcPts val="479"/>
                </a:spcBef>
              </a:pPr>
              <a:r>
                <a:rPr lang="en-US" altLang="en-US" sz="2100">
                  <a:solidFill>
                    <a:srgbClr val="FFFFFF"/>
                  </a:solidFill>
                  <a:cs typeface="Arial" panose="020B0604020202020204" pitchFamily="34" charset="0"/>
                </a:rPr>
                <a:t>iNtuitive Feeler</a:t>
              </a:r>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a:extLst>
              <a:ext uri="{FF2B5EF4-FFF2-40B4-BE49-F238E27FC236}">
                <a16:creationId xmlns:a16="http://schemas.microsoft.com/office/drawing/2014/main" id="{345ED2B3-312F-EFA1-4B2B-3F88051FE7D1}"/>
              </a:ext>
            </a:extLst>
          </p:cNvPr>
          <p:cNvSpPr>
            <a:spLocks/>
          </p:cNvSpPr>
          <p:nvPr/>
        </p:nvSpPr>
        <p:spPr bwMode="auto">
          <a:xfrm>
            <a:off x="1321594" y="642938"/>
            <a:ext cx="6657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2250">
                <a:solidFill>
                  <a:schemeClr val="tx1"/>
                </a:solidFill>
                <a:cs typeface="Arial" panose="020B0604020202020204" pitchFamily="34" charset="0"/>
              </a:rPr>
              <a:t>Each Type fits under one of the 4 Temperaments</a:t>
            </a:r>
          </a:p>
        </p:txBody>
      </p:sp>
      <p:sp>
        <p:nvSpPr>
          <p:cNvPr id="138242" name="Rectangle 2">
            <a:extLst>
              <a:ext uri="{FF2B5EF4-FFF2-40B4-BE49-F238E27FC236}">
                <a16:creationId xmlns:a16="http://schemas.microsoft.com/office/drawing/2014/main" id="{E17D4A21-6F72-F171-39C2-0A379D85CD7F}"/>
              </a:ext>
            </a:extLst>
          </p:cNvPr>
          <p:cNvSpPr>
            <a:spLocks/>
          </p:cNvSpPr>
          <p:nvPr/>
        </p:nvSpPr>
        <p:spPr bwMode="auto">
          <a:xfrm>
            <a:off x="6988870" y="2347913"/>
            <a:ext cx="11926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1350">
                <a:solidFill>
                  <a:schemeClr val="tx1"/>
                </a:solidFill>
                <a:cs typeface="Arial" panose="020B0604020202020204" pitchFamily="34" charset="0"/>
              </a:rPr>
              <a:t>.</a:t>
            </a:r>
          </a:p>
        </p:txBody>
      </p:sp>
      <p:sp>
        <p:nvSpPr>
          <p:cNvPr id="138243" name="Rectangle 3">
            <a:extLst>
              <a:ext uri="{FF2B5EF4-FFF2-40B4-BE49-F238E27FC236}">
                <a16:creationId xmlns:a16="http://schemas.microsoft.com/office/drawing/2014/main" id="{11A21B19-D125-DE6C-ABA5-1FC2B370055F}"/>
              </a:ext>
            </a:extLst>
          </p:cNvPr>
          <p:cNvSpPr>
            <a:spLocks/>
          </p:cNvSpPr>
          <p:nvPr/>
        </p:nvSpPr>
        <p:spPr bwMode="auto">
          <a:xfrm>
            <a:off x="1358301" y="2897981"/>
            <a:ext cx="14946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1800">
                <a:solidFill>
                  <a:schemeClr val="tx1"/>
                </a:solidFill>
                <a:cs typeface="Arial" panose="020B0604020202020204" pitchFamily="34" charset="0"/>
              </a:rPr>
              <a:t>=</a:t>
            </a:r>
          </a:p>
          <a:p>
            <a:pPr algn="ctr" eaLnBrk="1" hangingPunct="1"/>
            <a:r>
              <a:rPr lang="en-US" altLang="en-US" sz="1800">
                <a:solidFill>
                  <a:schemeClr val="tx1"/>
                </a:solidFill>
                <a:latin typeface="Arial Italic" panose="020B0604020202090204" pitchFamily="34" charset="0"/>
                <a:sym typeface="Arial Italic" panose="020B0604020202090204" pitchFamily="34" charset="0"/>
              </a:rPr>
              <a:t>Responsibility</a:t>
            </a:r>
          </a:p>
        </p:txBody>
      </p:sp>
      <p:sp>
        <p:nvSpPr>
          <p:cNvPr id="138244" name="Rectangle 4">
            <a:extLst>
              <a:ext uri="{FF2B5EF4-FFF2-40B4-BE49-F238E27FC236}">
                <a16:creationId xmlns:a16="http://schemas.microsoft.com/office/drawing/2014/main" id="{D91D4750-A38A-6184-7407-EBB63DA4F174}"/>
              </a:ext>
            </a:extLst>
          </p:cNvPr>
          <p:cNvSpPr>
            <a:spLocks/>
          </p:cNvSpPr>
          <p:nvPr/>
        </p:nvSpPr>
        <p:spPr bwMode="auto">
          <a:xfrm>
            <a:off x="3443098" y="2890837"/>
            <a:ext cx="71237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1800">
                <a:solidFill>
                  <a:schemeClr val="tx1"/>
                </a:solidFill>
                <a:cs typeface="Arial" panose="020B0604020202020204" pitchFamily="34" charset="0"/>
              </a:rPr>
              <a:t>=</a:t>
            </a:r>
          </a:p>
          <a:p>
            <a:pPr algn="ctr" eaLnBrk="1" hangingPunct="1"/>
            <a:r>
              <a:rPr lang="en-US" altLang="en-US" sz="1800">
                <a:solidFill>
                  <a:schemeClr val="tx1"/>
                </a:solidFill>
                <a:latin typeface="Arial Italic" panose="020B0604020202090204" pitchFamily="34" charset="0"/>
                <a:sym typeface="Arial Italic" panose="020B0604020202090204" pitchFamily="34" charset="0"/>
              </a:rPr>
              <a:t>Action</a:t>
            </a:r>
          </a:p>
        </p:txBody>
      </p:sp>
      <p:sp>
        <p:nvSpPr>
          <p:cNvPr id="138245" name="Rectangle 5">
            <a:extLst>
              <a:ext uri="{FF2B5EF4-FFF2-40B4-BE49-F238E27FC236}">
                <a16:creationId xmlns:a16="http://schemas.microsoft.com/office/drawing/2014/main" id="{924C00E8-F3F6-DFB9-3036-A4B42AFF98C5}"/>
              </a:ext>
            </a:extLst>
          </p:cNvPr>
          <p:cNvSpPr>
            <a:spLocks/>
          </p:cNvSpPr>
          <p:nvPr/>
        </p:nvSpPr>
        <p:spPr bwMode="auto">
          <a:xfrm>
            <a:off x="4919908" y="2890837"/>
            <a:ext cx="10329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1800">
                <a:solidFill>
                  <a:schemeClr val="tx1"/>
                </a:solidFill>
                <a:cs typeface="Arial" panose="020B0604020202020204" pitchFamily="34" charset="0"/>
              </a:rPr>
              <a:t>=</a:t>
            </a:r>
          </a:p>
          <a:p>
            <a:pPr algn="ctr" eaLnBrk="1" hangingPunct="1"/>
            <a:r>
              <a:rPr lang="en-US" altLang="en-US" sz="1800">
                <a:solidFill>
                  <a:schemeClr val="tx1"/>
                </a:solidFill>
                <a:latin typeface="Arial Italic" panose="020B0604020202090204" pitchFamily="34" charset="0"/>
                <a:sym typeface="Arial Italic" panose="020B0604020202090204" pitchFamily="34" charset="0"/>
              </a:rPr>
              <a:t>Expertise</a:t>
            </a:r>
          </a:p>
        </p:txBody>
      </p:sp>
      <p:sp>
        <p:nvSpPr>
          <p:cNvPr id="138246" name="Rectangle 6">
            <a:extLst>
              <a:ext uri="{FF2B5EF4-FFF2-40B4-BE49-F238E27FC236}">
                <a16:creationId xmlns:a16="http://schemas.microsoft.com/office/drawing/2014/main" id="{42CCE6A4-C4ED-F70C-B8CB-B197B7448C6D}"/>
              </a:ext>
            </a:extLst>
          </p:cNvPr>
          <p:cNvSpPr>
            <a:spLocks/>
          </p:cNvSpPr>
          <p:nvPr/>
        </p:nvSpPr>
        <p:spPr bwMode="auto">
          <a:xfrm>
            <a:off x="6372209" y="2899172"/>
            <a:ext cx="14561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1800">
                <a:solidFill>
                  <a:schemeClr val="tx1"/>
                </a:solidFill>
                <a:cs typeface="Arial" panose="020B0604020202020204" pitchFamily="34" charset="0"/>
              </a:rPr>
              <a:t>=</a:t>
            </a:r>
          </a:p>
          <a:p>
            <a:pPr algn="ctr" eaLnBrk="1" hangingPunct="1"/>
            <a:r>
              <a:rPr lang="en-US" altLang="en-US" sz="1800">
                <a:solidFill>
                  <a:schemeClr val="tx1"/>
                </a:solidFill>
                <a:latin typeface="Arial Italic" panose="020B0604020202090204" pitchFamily="34" charset="0"/>
                <a:sym typeface="Arial Italic" panose="020B0604020202090204" pitchFamily="34" charset="0"/>
              </a:rPr>
              <a:t>Relationships</a:t>
            </a:r>
          </a:p>
        </p:txBody>
      </p:sp>
      <p:sp>
        <p:nvSpPr>
          <p:cNvPr id="77831" name="Rectangle 7">
            <a:extLst>
              <a:ext uri="{FF2B5EF4-FFF2-40B4-BE49-F238E27FC236}">
                <a16:creationId xmlns:a16="http://schemas.microsoft.com/office/drawing/2014/main" id="{EA0CB365-67F9-4994-6E14-443B7E840A37}"/>
              </a:ext>
            </a:extLst>
          </p:cNvPr>
          <p:cNvSpPr>
            <a:spLocks/>
          </p:cNvSpPr>
          <p:nvPr/>
        </p:nvSpPr>
        <p:spPr bwMode="auto">
          <a:xfrm>
            <a:off x="1538434" y="3636169"/>
            <a:ext cx="11355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endParaRPr lang="en-US" altLang="en-US" sz="1800">
              <a:solidFill>
                <a:schemeClr val="tx1"/>
              </a:solidFill>
              <a:cs typeface="Arial" panose="020B0604020202020204" pitchFamily="34" charset="0"/>
            </a:endParaRP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T</a:t>
            </a:r>
            <a:r>
              <a:rPr lang="en-US" altLang="en-US" sz="1800">
                <a:solidFill>
                  <a:schemeClr val="tx1"/>
                </a:solidFill>
                <a:latin typeface="Arial Bold" panose="020B0704020202020204" pitchFamily="34" charset="0"/>
                <a:sym typeface="Arial Bold" panose="020B0704020202020204" pitchFamily="34" charset="0"/>
              </a:rPr>
              <a:t>J</a:t>
            </a:r>
            <a:r>
              <a:rPr lang="en-US" altLang="en-US" sz="1800">
                <a:solidFill>
                  <a:schemeClr val="tx1"/>
                </a:solidFill>
                <a:cs typeface="Arial" panose="020B0604020202020204" pitchFamily="34" charset="0"/>
              </a:rPr>
              <a:t>	I</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T</a:t>
            </a:r>
            <a:r>
              <a:rPr lang="en-US" altLang="en-US" sz="1800">
                <a:solidFill>
                  <a:schemeClr val="tx1"/>
                </a:solidFill>
                <a:latin typeface="Arial Bold" panose="020B0704020202020204" pitchFamily="34" charset="0"/>
                <a:sym typeface="Arial Bold" panose="020B0704020202020204" pitchFamily="34" charset="0"/>
              </a:rPr>
              <a:t>J</a:t>
            </a: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F</a:t>
            </a:r>
            <a:r>
              <a:rPr lang="en-US" altLang="en-US" sz="1800">
                <a:solidFill>
                  <a:schemeClr val="tx1"/>
                </a:solidFill>
                <a:latin typeface="Arial Bold" panose="020B0704020202020204" pitchFamily="34" charset="0"/>
                <a:sym typeface="Arial Bold" panose="020B0704020202020204" pitchFamily="34" charset="0"/>
              </a:rPr>
              <a:t>J</a:t>
            </a:r>
            <a:r>
              <a:rPr lang="en-US" altLang="en-US" sz="1800">
                <a:solidFill>
                  <a:schemeClr val="tx1"/>
                </a:solidFill>
                <a:cs typeface="Arial" panose="020B0604020202020204" pitchFamily="34" charset="0"/>
              </a:rPr>
              <a:t>	I</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F</a:t>
            </a:r>
            <a:r>
              <a:rPr lang="en-US" altLang="en-US" sz="1800">
                <a:solidFill>
                  <a:schemeClr val="tx1"/>
                </a:solidFill>
                <a:latin typeface="Arial Bold" panose="020B0704020202020204" pitchFamily="34" charset="0"/>
                <a:sym typeface="Arial Bold" panose="020B0704020202020204" pitchFamily="34" charset="0"/>
              </a:rPr>
              <a:t>J</a:t>
            </a:r>
          </a:p>
        </p:txBody>
      </p:sp>
      <p:sp>
        <p:nvSpPr>
          <p:cNvPr id="77832" name="Rectangle 8">
            <a:extLst>
              <a:ext uri="{FF2B5EF4-FFF2-40B4-BE49-F238E27FC236}">
                <a16:creationId xmlns:a16="http://schemas.microsoft.com/office/drawing/2014/main" id="{680A3AB5-F971-1ABC-5360-1F1BA45EEC2B}"/>
              </a:ext>
            </a:extLst>
          </p:cNvPr>
          <p:cNvSpPr>
            <a:spLocks/>
          </p:cNvSpPr>
          <p:nvPr/>
        </p:nvSpPr>
        <p:spPr bwMode="auto">
          <a:xfrm>
            <a:off x="3204068" y="3636169"/>
            <a:ext cx="1186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endParaRPr lang="en-US" altLang="en-US" sz="1800">
              <a:solidFill>
                <a:schemeClr val="tx1"/>
              </a:solidFill>
              <a:cs typeface="Arial" panose="020B0604020202020204" pitchFamily="34" charset="0"/>
            </a:endParaRP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T</a:t>
            </a:r>
            <a:r>
              <a:rPr lang="en-US" altLang="en-US" sz="1800">
                <a:solidFill>
                  <a:schemeClr val="tx1"/>
                </a:solidFill>
                <a:latin typeface="Arial Bold" panose="020B0704020202020204" pitchFamily="34" charset="0"/>
                <a:sym typeface="Arial Bold" panose="020B0704020202020204" pitchFamily="34" charset="0"/>
              </a:rPr>
              <a:t>P</a:t>
            </a:r>
            <a:r>
              <a:rPr lang="en-US" altLang="en-US" sz="1800">
                <a:solidFill>
                  <a:schemeClr val="tx1"/>
                </a:solidFill>
                <a:cs typeface="Arial" panose="020B0604020202020204" pitchFamily="34" charset="0"/>
              </a:rPr>
              <a:t>	I</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T</a:t>
            </a:r>
            <a:r>
              <a:rPr lang="en-US" altLang="en-US" sz="1800">
                <a:solidFill>
                  <a:schemeClr val="tx1"/>
                </a:solidFill>
                <a:latin typeface="Arial Bold" panose="020B0704020202020204" pitchFamily="34" charset="0"/>
                <a:sym typeface="Arial Bold" panose="020B0704020202020204" pitchFamily="34" charset="0"/>
              </a:rPr>
              <a:t>P</a:t>
            </a: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F</a:t>
            </a:r>
            <a:r>
              <a:rPr lang="en-US" altLang="en-US" sz="1800">
                <a:solidFill>
                  <a:schemeClr val="tx1"/>
                </a:solidFill>
                <a:latin typeface="Arial Bold" panose="020B0704020202020204" pitchFamily="34" charset="0"/>
                <a:sym typeface="Arial Bold" panose="020B0704020202020204" pitchFamily="34" charset="0"/>
              </a:rPr>
              <a:t>P</a:t>
            </a:r>
            <a:r>
              <a:rPr lang="en-US" altLang="en-US" sz="1800">
                <a:solidFill>
                  <a:schemeClr val="tx1"/>
                </a:solidFill>
                <a:cs typeface="Arial" panose="020B0604020202020204" pitchFamily="34" charset="0"/>
              </a:rPr>
              <a:t>	I</a:t>
            </a:r>
            <a:r>
              <a:rPr lang="en-US" altLang="en-US" sz="1800">
                <a:solidFill>
                  <a:schemeClr val="tx1"/>
                </a:solidFill>
                <a:latin typeface="Arial Bold" panose="020B0704020202020204" pitchFamily="34" charset="0"/>
                <a:sym typeface="Arial Bold" panose="020B0704020202020204" pitchFamily="34" charset="0"/>
              </a:rPr>
              <a:t>S</a:t>
            </a:r>
            <a:r>
              <a:rPr lang="en-US" altLang="en-US" sz="1800">
                <a:solidFill>
                  <a:schemeClr val="tx1"/>
                </a:solidFill>
                <a:cs typeface="Arial" panose="020B0604020202020204" pitchFamily="34" charset="0"/>
              </a:rPr>
              <a:t>F</a:t>
            </a:r>
            <a:r>
              <a:rPr lang="en-US" altLang="en-US" sz="1800">
                <a:solidFill>
                  <a:schemeClr val="tx1"/>
                </a:solidFill>
                <a:latin typeface="Arial Bold" panose="020B0704020202020204" pitchFamily="34" charset="0"/>
                <a:sym typeface="Arial Bold" panose="020B0704020202020204" pitchFamily="34" charset="0"/>
              </a:rPr>
              <a:t>P</a:t>
            </a:r>
          </a:p>
        </p:txBody>
      </p:sp>
      <p:sp>
        <p:nvSpPr>
          <p:cNvPr id="77833" name="Rectangle 9">
            <a:extLst>
              <a:ext uri="{FF2B5EF4-FFF2-40B4-BE49-F238E27FC236}">
                <a16:creationId xmlns:a16="http://schemas.microsoft.com/office/drawing/2014/main" id="{F6D93FA3-95FB-22B1-65E1-B979D200B92E}"/>
              </a:ext>
            </a:extLst>
          </p:cNvPr>
          <p:cNvSpPr>
            <a:spLocks/>
          </p:cNvSpPr>
          <p:nvPr/>
        </p:nvSpPr>
        <p:spPr bwMode="auto">
          <a:xfrm>
            <a:off x="4662488" y="3636169"/>
            <a:ext cx="15335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endParaRPr lang="en-US" altLang="en-US" sz="1800">
              <a:solidFill>
                <a:schemeClr val="tx1"/>
              </a:solidFill>
              <a:cs typeface="Arial" panose="020B0604020202020204" pitchFamily="34" charset="0"/>
            </a:endParaRP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NT</a:t>
            </a:r>
            <a:r>
              <a:rPr lang="en-US" altLang="en-US" sz="1800">
                <a:solidFill>
                  <a:schemeClr val="tx1"/>
                </a:solidFill>
                <a:cs typeface="Arial" panose="020B0604020202020204" pitchFamily="34" charset="0"/>
              </a:rPr>
              <a:t>P  I</a:t>
            </a:r>
            <a:r>
              <a:rPr lang="en-US" altLang="en-US" sz="1800">
                <a:solidFill>
                  <a:schemeClr val="tx1"/>
                </a:solidFill>
                <a:latin typeface="Arial Bold" panose="020B0704020202020204" pitchFamily="34" charset="0"/>
                <a:sym typeface="Arial Bold" panose="020B0704020202020204" pitchFamily="34" charset="0"/>
              </a:rPr>
              <a:t>NT</a:t>
            </a:r>
            <a:r>
              <a:rPr lang="en-US" altLang="en-US" sz="1800">
                <a:solidFill>
                  <a:schemeClr val="tx1"/>
                </a:solidFill>
                <a:cs typeface="Arial" panose="020B0604020202020204" pitchFamily="34" charset="0"/>
              </a:rPr>
              <a:t>P</a:t>
            </a: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NT</a:t>
            </a:r>
            <a:r>
              <a:rPr lang="en-US" altLang="en-US" sz="1800">
                <a:solidFill>
                  <a:schemeClr val="tx1"/>
                </a:solidFill>
                <a:cs typeface="Arial" panose="020B0604020202020204" pitchFamily="34" charset="0"/>
              </a:rPr>
              <a:t>J   I</a:t>
            </a:r>
            <a:r>
              <a:rPr lang="en-US" altLang="en-US" sz="1800">
                <a:solidFill>
                  <a:schemeClr val="tx1"/>
                </a:solidFill>
                <a:latin typeface="Arial Bold" panose="020B0704020202020204" pitchFamily="34" charset="0"/>
                <a:sym typeface="Arial Bold" panose="020B0704020202020204" pitchFamily="34" charset="0"/>
              </a:rPr>
              <a:t>NT</a:t>
            </a:r>
            <a:r>
              <a:rPr lang="en-US" altLang="en-US" sz="1800">
                <a:solidFill>
                  <a:schemeClr val="tx1"/>
                </a:solidFill>
                <a:cs typeface="Arial" panose="020B0604020202020204" pitchFamily="34" charset="0"/>
              </a:rPr>
              <a:t>J</a:t>
            </a:r>
          </a:p>
        </p:txBody>
      </p:sp>
      <p:sp>
        <p:nvSpPr>
          <p:cNvPr id="77834" name="Rectangle 10">
            <a:extLst>
              <a:ext uri="{FF2B5EF4-FFF2-40B4-BE49-F238E27FC236}">
                <a16:creationId xmlns:a16="http://schemas.microsoft.com/office/drawing/2014/main" id="{7E9A9921-5E9B-B1BC-AF4F-D9A22B141BB4}"/>
              </a:ext>
            </a:extLst>
          </p:cNvPr>
          <p:cNvSpPr>
            <a:spLocks/>
          </p:cNvSpPr>
          <p:nvPr/>
        </p:nvSpPr>
        <p:spPr bwMode="auto">
          <a:xfrm>
            <a:off x="6358567" y="3636169"/>
            <a:ext cx="14048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endParaRPr lang="en-US" altLang="en-US" sz="1800">
              <a:solidFill>
                <a:schemeClr val="tx1"/>
              </a:solidFill>
              <a:cs typeface="Arial" panose="020B0604020202020204" pitchFamily="34" charset="0"/>
            </a:endParaRP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NF</a:t>
            </a:r>
            <a:r>
              <a:rPr lang="en-US" altLang="en-US" sz="1800">
                <a:solidFill>
                  <a:schemeClr val="tx1"/>
                </a:solidFill>
                <a:cs typeface="Arial" panose="020B0604020202020204" pitchFamily="34" charset="0"/>
              </a:rPr>
              <a:t>P   I</a:t>
            </a:r>
            <a:r>
              <a:rPr lang="en-US" altLang="en-US" sz="1800">
                <a:solidFill>
                  <a:schemeClr val="tx1"/>
                </a:solidFill>
                <a:latin typeface="Arial Bold" panose="020B0704020202020204" pitchFamily="34" charset="0"/>
                <a:sym typeface="Arial Bold" panose="020B0704020202020204" pitchFamily="34" charset="0"/>
              </a:rPr>
              <a:t>NF</a:t>
            </a:r>
            <a:r>
              <a:rPr lang="en-US" altLang="en-US" sz="1800">
                <a:solidFill>
                  <a:schemeClr val="tx1"/>
                </a:solidFill>
                <a:cs typeface="Arial" panose="020B0604020202020204" pitchFamily="34" charset="0"/>
              </a:rPr>
              <a:t>P</a:t>
            </a:r>
          </a:p>
          <a:p>
            <a:pPr algn="ctr" eaLnBrk="1" hangingPunct="1"/>
            <a:r>
              <a:rPr lang="en-US" altLang="en-US" sz="1800">
                <a:solidFill>
                  <a:schemeClr val="tx1"/>
                </a:solidFill>
                <a:cs typeface="Arial" panose="020B0604020202020204" pitchFamily="34" charset="0"/>
              </a:rPr>
              <a:t>E</a:t>
            </a:r>
            <a:r>
              <a:rPr lang="en-US" altLang="en-US" sz="1800">
                <a:solidFill>
                  <a:schemeClr val="tx1"/>
                </a:solidFill>
                <a:latin typeface="Arial Bold" panose="020B0704020202020204" pitchFamily="34" charset="0"/>
                <a:sym typeface="Arial Bold" panose="020B0704020202020204" pitchFamily="34" charset="0"/>
              </a:rPr>
              <a:t>NF</a:t>
            </a:r>
            <a:r>
              <a:rPr lang="en-US" altLang="en-US" sz="1800">
                <a:solidFill>
                  <a:schemeClr val="tx1"/>
                </a:solidFill>
                <a:cs typeface="Arial" panose="020B0604020202020204" pitchFamily="34" charset="0"/>
              </a:rPr>
              <a:t>J    I</a:t>
            </a:r>
            <a:r>
              <a:rPr lang="en-US" altLang="en-US" sz="1800">
                <a:solidFill>
                  <a:schemeClr val="tx1"/>
                </a:solidFill>
                <a:latin typeface="Arial Bold" panose="020B0704020202020204" pitchFamily="34" charset="0"/>
                <a:sym typeface="Arial Bold" panose="020B0704020202020204" pitchFamily="34" charset="0"/>
              </a:rPr>
              <a:t>NF</a:t>
            </a:r>
            <a:r>
              <a:rPr lang="en-US" altLang="en-US" sz="1800">
                <a:solidFill>
                  <a:schemeClr val="tx1"/>
                </a:solidFill>
                <a:cs typeface="Arial" panose="020B0604020202020204" pitchFamily="34" charset="0"/>
              </a:rPr>
              <a:t>J</a:t>
            </a:r>
          </a:p>
        </p:txBody>
      </p:sp>
      <p:sp>
        <p:nvSpPr>
          <p:cNvPr id="138251" name="Rectangle 11">
            <a:extLst>
              <a:ext uri="{FF2B5EF4-FFF2-40B4-BE49-F238E27FC236}">
                <a16:creationId xmlns:a16="http://schemas.microsoft.com/office/drawing/2014/main" id="{1E5EACC7-C3B5-DFCF-C348-14941242BAE2}"/>
              </a:ext>
            </a:extLst>
          </p:cNvPr>
          <p:cNvSpPr>
            <a:spLocks/>
          </p:cNvSpPr>
          <p:nvPr/>
        </p:nvSpPr>
        <p:spPr bwMode="auto">
          <a:xfrm>
            <a:off x="1851422" y="2305051"/>
            <a:ext cx="532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800">
                <a:solidFill>
                  <a:schemeClr val="tx1"/>
                </a:solidFill>
                <a:cs typeface="Arial" panose="020B0604020202020204" pitchFamily="34" charset="0"/>
              </a:rPr>
              <a:t>40%</a:t>
            </a:r>
          </a:p>
        </p:txBody>
      </p:sp>
      <p:sp>
        <p:nvSpPr>
          <p:cNvPr id="138252" name="Rectangle 12">
            <a:extLst>
              <a:ext uri="{FF2B5EF4-FFF2-40B4-BE49-F238E27FC236}">
                <a16:creationId xmlns:a16="http://schemas.microsoft.com/office/drawing/2014/main" id="{7B979D87-4361-AD7F-007D-B584A573E01D}"/>
              </a:ext>
            </a:extLst>
          </p:cNvPr>
          <p:cNvSpPr>
            <a:spLocks/>
          </p:cNvSpPr>
          <p:nvPr/>
        </p:nvSpPr>
        <p:spPr bwMode="auto">
          <a:xfrm>
            <a:off x="3546872" y="2308623"/>
            <a:ext cx="532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800">
                <a:solidFill>
                  <a:schemeClr val="tx1"/>
                </a:solidFill>
                <a:cs typeface="Arial" panose="020B0604020202020204" pitchFamily="34" charset="0"/>
              </a:rPr>
              <a:t>30%</a:t>
            </a:r>
          </a:p>
        </p:txBody>
      </p:sp>
      <p:sp>
        <p:nvSpPr>
          <p:cNvPr id="138253" name="Rectangle 13">
            <a:extLst>
              <a:ext uri="{FF2B5EF4-FFF2-40B4-BE49-F238E27FC236}">
                <a16:creationId xmlns:a16="http://schemas.microsoft.com/office/drawing/2014/main" id="{15CB3A37-AC02-AC66-6B54-995F5DE8747B}"/>
              </a:ext>
            </a:extLst>
          </p:cNvPr>
          <p:cNvSpPr>
            <a:spLocks/>
          </p:cNvSpPr>
          <p:nvPr/>
        </p:nvSpPr>
        <p:spPr bwMode="auto">
          <a:xfrm>
            <a:off x="6860381" y="2312194"/>
            <a:ext cx="532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800">
                <a:solidFill>
                  <a:schemeClr val="tx1"/>
                </a:solidFill>
                <a:cs typeface="Arial" panose="020B0604020202020204" pitchFamily="34" charset="0"/>
              </a:rPr>
              <a:t>15%</a:t>
            </a:r>
          </a:p>
        </p:txBody>
      </p:sp>
      <p:sp>
        <p:nvSpPr>
          <p:cNvPr id="138254" name="Rectangle 14">
            <a:extLst>
              <a:ext uri="{FF2B5EF4-FFF2-40B4-BE49-F238E27FC236}">
                <a16:creationId xmlns:a16="http://schemas.microsoft.com/office/drawing/2014/main" id="{B37BCAE3-2DD3-D6E5-67E3-BA88FB524BA4}"/>
              </a:ext>
            </a:extLst>
          </p:cNvPr>
          <p:cNvSpPr>
            <a:spLocks/>
          </p:cNvSpPr>
          <p:nvPr/>
        </p:nvSpPr>
        <p:spPr bwMode="auto">
          <a:xfrm>
            <a:off x="5193506" y="2299098"/>
            <a:ext cx="532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800">
                <a:solidFill>
                  <a:schemeClr val="tx1"/>
                </a:solidFill>
                <a:cs typeface="Arial" panose="020B0604020202020204" pitchFamily="34" charset="0"/>
              </a:rPr>
              <a:t>15%</a:t>
            </a:r>
          </a:p>
        </p:txBody>
      </p:sp>
      <p:grpSp>
        <p:nvGrpSpPr>
          <p:cNvPr id="138255" name="Group 15">
            <a:extLst>
              <a:ext uri="{FF2B5EF4-FFF2-40B4-BE49-F238E27FC236}">
                <a16:creationId xmlns:a16="http://schemas.microsoft.com/office/drawing/2014/main" id="{99F8378A-A68F-BBFE-3CC1-37213064B705}"/>
              </a:ext>
            </a:extLst>
          </p:cNvPr>
          <p:cNvGrpSpPr>
            <a:grpSpLocks/>
          </p:cNvGrpSpPr>
          <p:nvPr/>
        </p:nvGrpSpPr>
        <p:grpSpPr bwMode="auto">
          <a:xfrm>
            <a:off x="2990850" y="1457325"/>
            <a:ext cx="1600200" cy="762000"/>
            <a:chOff x="0" y="0"/>
            <a:chExt cx="1344" cy="640"/>
          </a:xfrm>
        </p:grpSpPr>
        <p:sp>
          <p:nvSpPr>
            <p:cNvPr id="138265" name="Rectangle 16">
              <a:extLst>
                <a:ext uri="{FF2B5EF4-FFF2-40B4-BE49-F238E27FC236}">
                  <a16:creationId xmlns:a16="http://schemas.microsoft.com/office/drawing/2014/main" id="{818B4D41-A612-92BA-AF76-FF13B49ECE76}"/>
                </a:ext>
              </a:extLst>
            </p:cNvPr>
            <p:cNvSpPr>
              <a:spLocks/>
            </p:cNvSpPr>
            <p:nvPr/>
          </p:nvSpPr>
          <p:spPr bwMode="auto">
            <a:xfrm>
              <a:off x="0" y="0"/>
              <a:ext cx="1344" cy="640"/>
            </a:xfrm>
            <a:prstGeom prst="rect">
              <a:avLst/>
            </a:prstGeom>
            <a:solidFill>
              <a:srgbClr val="008000"/>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8266" name="Rectangle 17">
              <a:extLst>
                <a:ext uri="{FF2B5EF4-FFF2-40B4-BE49-F238E27FC236}">
                  <a16:creationId xmlns:a16="http://schemas.microsoft.com/office/drawing/2014/main" id="{8AC5D8DA-6263-64F0-CFD0-955835BA3BBC}"/>
                </a:ext>
              </a:extLst>
            </p:cNvPr>
            <p:cNvSpPr>
              <a:spLocks/>
            </p:cNvSpPr>
            <p:nvPr/>
          </p:nvSpPr>
          <p:spPr bwMode="auto">
            <a:xfrm>
              <a:off x="0" y="128"/>
              <a:ext cx="13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Experiencer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SP</a:t>
              </a:r>
            </a:p>
          </p:txBody>
        </p:sp>
      </p:grpSp>
      <p:grpSp>
        <p:nvGrpSpPr>
          <p:cNvPr id="138256" name="Group 18">
            <a:extLst>
              <a:ext uri="{FF2B5EF4-FFF2-40B4-BE49-F238E27FC236}">
                <a16:creationId xmlns:a16="http://schemas.microsoft.com/office/drawing/2014/main" id="{547B2B1F-BFF7-95C2-1430-AA030A681B94}"/>
              </a:ext>
            </a:extLst>
          </p:cNvPr>
          <p:cNvGrpSpPr>
            <a:grpSpLocks/>
          </p:cNvGrpSpPr>
          <p:nvPr/>
        </p:nvGrpSpPr>
        <p:grpSpPr bwMode="auto">
          <a:xfrm>
            <a:off x="1304925" y="1476375"/>
            <a:ext cx="1590675" cy="733425"/>
            <a:chOff x="0" y="0"/>
            <a:chExt cx="1336" cy="616"/>
          </a:xfrm>
        </p:grpSpPr>
        <p:sp>
          <p:nvSpPr>
            <p:cNvPr id="138263" name="Rectangle 19">
              <a:extLst>
                <a:ext uri="{FF2B5EF4-FFF2-40B4-BE49-F238E27FC236}">
                  <a16:creationId xmlns:a16="http://schemas.microsoft.com/office/drawing/2014/main" id="{3BE042A3-7CA8-A214-0A7B-BED2CB07FB9A}"/>
                </a:ext>
              </a:extLst>
            </p:cNvPr>
            <p:cNvSpPr>
              <a:spLocks/>
            </p:cNvSpPr>
            <p:nvPr/>
          </p:nvSpPr>
          <p:spPr bwMode="auto">
            <a:xfrm>
              <a:off x="0" y="0"/>
              <a:ext cx="1336" cy="616"/>
            </a:xfrm>
            <a:prstGeom prst="rect">
              <a:avLst/>
            </a:prstGeom>
            <a:solidFill>
              <a:srgbClr val="003DCC"/>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8264" name="Rectangle 20">
              <a:extLst>
                <a:ext uri="{FF2B5EF4-FFF2-40B4-BE49-F238E27FC236}">
                  <a16:creationId xmlns:a16="http://schemas.microsoft.com/office/drawing/2014/main" id="{398E59FE-F834-A677-A855-BF3326A72353}"/>
                </a:ext>
              </a:extLst>
            </p:cNvPr>
            <p:cNvSpPr>
              <a:spLocks/>
            </p:cNvSpPr>
            <p:nvPr/>
          </p:nvSpPr>
          <p:spPr bwMode="auto">
            <a:xfrm>
              <a:off x="0" y="116"/>
              <a:ext cx="133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Traditionalist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SJ</a:t>
              </a:r>
            </a:p>
          </p:txBody>
        </p:sp>
      </p:grpSp>
      <p:grpSp>
        <p:nvGrpSpPr>
          <p:cNvPr id="138257" name="Group 21">
            <a:extLst>
              <a:ext uri="{FF2B5EF4-FFF2-40B4-BE49-F238E27FC236}">
                <a16:creationId xmlns:a16="http://schemas.microsoft.com/office/drawing/2014/main" id="{06AFF305-3F2A-DB49-F753-5F961C5A4255}"/>
              </a:ext>
            </a:extLst>
          </p:cNvPr>
          <p:cNvGrpSpPr>
            <a:grpSpLocks/>
          </p:cNvGrpSpPr>
          <p:nvPr/>
        </p:nvGrpSpPr>
        <p:grpSpPr bwMode="auto">
          <a:xfrm>
            <a:off x="4629150" y="1447800"/>
            <a:ext cx="1600200" cy="781050"/>
            <a:chOff x="0" y="0"/>
            <a:chExt cx="1344" cy="656"/>
          </a:xfrm>
        </p:grpSpPr>
        <p:sp>
          <p:nvSpPr>
            <p:cNvPr id="138261" name="Rectangle 22">
              <a:extLst>
                <a:ext uri="{FF2B5EF4-FFF2-40B4-BE49-F238E27FC236}">
                  <a16:creationId xmlns:a16="http://schemas.microsoft.com/office/drawing/2014/main" id="{9BE181C9-0BDA-4896-9D38-D5B63BBD067C}"/>
                </a:ext>
              </a:extLst>
            </p:cNvPr>
            <p:cNvSpPr>
              <a:spLocks/>
            </p:cNvSpPr>
            <p:nvPr/>
          </p:nvSpPr>
          <p:spPr bwMode="auto">
            <a:xfrm>
              <a:off x="0" y="0"/>
              <a:ext cx="1344" cy="656"/>
            </a:xfrm>
            <a:prstGeom prst="rect">
              <a:avLst/>
            </a:prstGeom>
            <a:solidFill>
              <a:srgbClr val="676767"/>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8262" name="Rectangle 23">
              <a:extLst>
                <a:ext uri="{FF2B5EF4-FFF2-40B4-BE49-F238E27FC236}">
                  <a16:creationId xmlns:a16="http://schemas.microsoft.com/office/drawing/2014/main" id="{4E32413B-F65D-D3EA-A4B0-364A8FFBF096}"/>
                </a:ext>
              </a:extLst>
            </p:cNvPr>
            <p:cNvSpPr>
              <a:spLocks/>
            </p:cNvSpPr>
            <p:nvPr/>
          </p:nvSpPr>
          <p:spPr bwMode="auto">
            <a:xfrm>
              <a:off x="0" y="136"/>
              <a:ext cx="13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Conceptualizer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NT</a:t>
              </a:r>
            </a:p>
          </p:txBody>
        </p:sp>
      </p:grpSp>
      <p:grpSp>
        <p:nvGrpSpPr>
          <p:cNvPr id="138258" name="Group 24">
            <a:extLst>
              <a:ext uri="{FF2B5EF4-FFF2-40B4-BE49-F238E27FC236}">
                <a16:creationId xmlns:a16="http://schemas.microsoft.com/office/drawing/2014/main" id="{D75F0F4E-E3A6-3464-F8C6-F48A8E9161E1}"/>
              </a:ext>
            </a:extLst>
          </p:cNvPr>
          <p:cNvGrpSpPr>
            <a:grpSpLocks/>
          </p:cNvGrpSpPr>
          <p:nvPr/>
        </p:nvGrpSpPr>
        <p:grpSpPr bwMode="auto">
          <a:xfrm>
            <a:off x="6296025" y="1447800"/>
            <a:ext cx="1609725" cy="790575"/>
            <a:chOff x="0" y="0"/>
            <a:chExt cx="1352" cy="664"/>
          </a:xfrm>
        </p:grpSpPr>
        <p:sp>
          <p:nvSpPr>
            <p:cNvPr id="138259" name="Rectangle 25">
              <a:extLst>
                <a:ext uri="{FF2B5EF4-FFF2-40B4-BE49-F238E27FC236}">
                  <a16:creationId xmlns:a16="http://schemas.microsoft.com/office/drawing/2014/main" id="{6C88F398-D536-2F37-2226-E9367CA8E6AD}"/>
                </a:ext>
              </a:extLst>
            </p:cNvPr>
            <p:cNvSpPr>
              <a:spLocks/>
            </p:cNvSpPr>
            <p:nvPr/>
          </p:nvSpPr>
          <p:spPr bwMode="auto">
            <a:xfrm>
              <a:off x="0" y="0"/>
              <a:ext cx="1352" cy="664"/>
            </a:xfrm>
            <a:prstGeom prst="rect">
              <a:avLst/>
            </a:prstGeom>
            <a:solidFill>
              <a:schemeClr val="accent1"/>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8260" name="Rectangle 26">
              <a:extLst>
                <a:ext uri="{FF2B5EF4-FFF2-40B4-BE49-F238E27FC236}">
                  <a16:creationId xmlns:a16="http://schemas.microsoft.com/office/drawing/2014/main" id="{13B6324C-098A-2EEA-B2BD-A0799ED4C033}"/>
                </a:ext>
              </a:extLst>
            </p:cNvPr>
            <p:cNvSpPr>
              <a:spLocks/>
            </p:cNvSpPr>
            <p:nvPr/>
          </p:nvSpPr>
          <p:spPr bwMode="auto">
            <a:xfrm>
              <a:off x="0" y="140"/>
              <a:ext cx="135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Idealist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NF</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778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778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778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77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autoUpdateAnimBg="0"/>
      <p:bldP spid="77832" grpId="0" autoUpdateAnimBg="0"/>
      <p:bldP spid="77833" grpId="0" autoUpdateAnimBg="0"/>
      <p:bldP spid="7783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DB1F981-EFC1-811F-721C-3ABD557E7598}"/>
              </a:ext>
            </a:extLst>
          </p:cNvPr>
          <p:cNvSpPr>
            <a:spLocks/>
          </p:cNvSpPr>
          <p:nvPr/>
        </p:nvSpPr>
        <p:spPr bwMode="auto">
          <a:xfrm>
            <a:off x="3152775" y="1635919"/>
            <a:ext cx="47743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500">
                <a:solidFill>
                  <a:schemeClr val="tx1"/>
                </a:solidFill>
                <a:cs typeface="Arial" panose="020B0604020202020204" pitchFamily="34" charset="0"/>
              </a:rPr>
              <a:t>Reliability, Responsibility, Duty, Service, Dependability </a:t>
            </a:r>
          </a:p>
        </p:txBody>
      </p:sp>
      <p:sp>
        <p:nvSpPr>
          <p:cNvPr id="75779" name="Rectangle 3">
            <a:extLst>
              <a:ext uri="{FF2B5EF4-FFF2-40B4-BE49-F238E27FC236}">
                <a16:creationId xmlns:a16="http://schemas.microsoft.com/office/drawing/2014/main" id="{B066B4C8-8B9F-00C9-D605-F0202F4E6899}"/>
              </a:ext>
            </a:extLst>
          </p:cNvPr>
          <p:cNvSpPr>
            <a:spLocks/>
          </p:cNvSpPr>
          <p:nvPr/>
        </p:nvSpPr>
        <p:spPr bwMode="auto">
          <a:xfrm>
            <a:off x="3149204" y="2463404"/>
            <a:ext cx="41684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500">
                <a:solidFill>
                  <a:schemeClr val="tx1"/>
                </a:solidFill>
                <a:cs typeface="Arial" panose="020B0604020202020204" pitchFamily="34" charset="0"/>
              </a:rPr>
              <a:t> Action, Practicality, Efficiency, Tangible Results</a:t>
            </a:r>
          </a:p>
        </p:txBody>
      </p:sp>
      <p:sp>
        <p:nvSpPr>
          <p:cNvPr id="75780" name="Rectangle 4">
            <a:extLst>
              <a:ext uri="{FF2B5EF4-FFF2-40B4-BE49-F238E27FC236}">
                <a16:creationId xmlns:a16="http://schemas.microsoft.com/office/drawing/2014/main" id="{5139F404-DE5B-B126-BEA8-2B7FF3327D36}"/>
              </a:ext>
            </a:extLst>
          </p:cNvPr>
          <p:cNvSpPr>
            <a:spLocks/>
          </p:cNvSpPr>
          <p:nvPr/>
        </p:nvSpPr>
        <p:spPr bwMode="auto">
          <a:xfrm>
            <a:off x="3177779" y="3299222"/>
            <a:ext cx="39023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0479" bIns="0">
            <a:spAutoFit/>
          </a:bodyP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500">
                <a:solidFill>
                  <a:schemeClr val="tx1"/>
                </a:solidFill>
                <a:cs typeface="Arial" panose="020B0604020202020204" pitchFamily="34" charset="0"/>
              </a:rPr>
              <a:t>Expertise, Competence, Long-Term Success</a:t>
            </a:r>
          </a:p>
        </p:txBody>
      </p:sp>
      <p:sp>
        <p:nvSpPr>
          <p:cNvPr id="75781" name="Rectangle 5">
            <a:extLst>
              <a:ext uri="{FF2B5EF4-FFF2-40B4-BE49-F238E27FC236}">
                <a16:creationId xmlns:a16="http://schemas.microsoft.com/office/drawing/2014/main" id="{8764F2C6-59FC-5FA6-3882-727A488D1F9F}"/>
              </a:ext>
            </a:extLst>
          </p:cNvPr>
          <p:cNvSpPr>
            <a:spLocks/>
          </p:cNvSpPr>
          <p:nvPr/>
        </p:nvSpPr>
        <p:spPr bwMode="auto">
          <a:xfrm>
            <a:off x="3171825" y="4079081"/>
            <a:ext cx="48196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r>
              <a:rPr lang="en-US" altLang="en-US" sz="1500">
                <a:solidFill>
                  <a:schemeClr val="tx1"/>
                </a:solidFill>
                <a:cs typeface="Arial" panose="020B0604020202020204" pitchFamily="34" charset="0"/>
              </a:rPr>
              <a:t>Meaningful Relationships, Authenticity, Long-Term Impact on Others</a:t>
            </a:r>
          </a:p>
        </p:txBody>
      </p:sp>
      <p:sp>
        <p:nvSpPr>
          <p:cNvPr id="136198" name="Rectangle 6">
            <a:extLst>
              <a:ext uri="{FF2B5EF4-FFF2-40B4-BE49-F238E27FC236}">
                <a16:creationId xmlns:a16="http://schemas.microsoft.com/office/drawing/2014/main" id="{75AD863A-1554-E818-1407-59C0F98C609D}"/>
              </a:ext>
            </a:extLst>
          </p:cNvPr>
          <p:cNvSpPr>
            <a:spLocks/>
          </p:cNvSpPr>
          <p:nvPr/>
        </p:nvSpPr>
        <p:spPr bwMode="auto">
          <a:xfrm>
            <a:off x="1657350" y="823913"/>
            <a:ext cx="58293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r>
              <a:rPr lang="en-US" altLang="en-US" sz="2250">
                <a:solidFill>
                  <a:schemeClr val="tx1"/>
                </a:solidFill>
                <a:cs typeface="Arial" panose="020B0604020202020204" pitchFamily="34" charset="0"/>
              </a:rPr>
              <a:t>The 4 Temperaments - Core Values</a:t>
            </a:r>
          </a:p>
        </p:txBody>
      </p:sp>
      <p:grpSp>
        <p:nvGrpSpPr>
          <p:cNvPr id="136199" name="Group 7">
            <a:extLst>
              <a:ext uri="{FF2B5EF4-FFF2-40B4-BE49-F238E27FC236}">
                <a16:creationId xmlns:a16="http://schemas.microsoft.com/office/drawing/2014/main" id="{85019A64-FD38-7410-6365-AAEFF08BF178}"/>
              </a:ext>
            </a:extLst>
          </p:cNvPr>
          <p:cNvGrpSpPr>
            <a:grpSpLocks/>
          </p:cNvGrpSpPr>
          <p:nvPr/>
        </p:nvGrpSpPr>
        <p:grpSpPr bwMode="auto">
          <a:xfrm>
            <a:off x="1400175" y="2190750"/>
            <a:ext cx="1600200" cy="762000"/>
            <a:chOff x="0" y="0"/>
            <a:chExt cx="1344" cy="640"/>
          </a:xfrm>
        </p:grpSpPr>
        <p:sp>
          <p:nvSpPr>
            <p:cNvPr id="136209" name="Rectangle 8">
              <a:extLst>
                <a:ext uri="{FF2B5EF4-FFF2-40B4-BE49-F238E27FC236}">
                  <a16:creationId xmlns:a16="http://schemas.microsoft.com/office/drawing/2014/main" id="{2DDF10A9-60DE-98FF-B119-99CBEB43637E}"/>
                </a:ext>
              </a:extLst>
            </p:cNvPr>
            <p:cNvSpPr>
              <a:spLocks/>
            </p:cNvSpPr>
            <p:nvPr/>
          </p:nvSpPr>
          <p:spPr bwMode="auto">
            <a:xfrm>
              <a:off x="0" y="0"/>
              <a:ext cx="1344" cy="640"/>
            </a:xfrm>
            <a:prstGeom prst="rect">
              <a:avLst/>
            </a:prstGeom>
            <a:solidFill>
              <a:srgbClr val="008000"/>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6210" name="Rectangle 9">
              <a:extLst>
                <a:ext uri="{FF2B5EF4-FFF2-40B4-BE49-F238E27FC236}">
                  <a16:creationId xmlns:a16="http://schemas.microsoft.com/office/drawing/2014/main" id="{620EA865-EF0C-FA91-CE05-B210052D5E02}"/>
                </a:ext>
              </a:extLst>
            </p:cNvPr>
            <p:cNvSpPr>
              <a:spLocks/>
            </p:cNvSpPr>
            <p:nvPr/>
          </p:nvSpPr>
          <p:spPr bwMode="auto">
            <a:xfrm>
              <a:off x="0" y="128"/>
              <a:ext cx="13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Experiencer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SP</a:t>
              </a:r>
            </a:p>
          </p:txBody>
        </p:sp>
      </p:grpSp>
      <p:grpSp>
        <p:nvGrpSpPr>
          <p:cNvPr id="136200" name="Group 10">
            <a:extLst>
              <a:ext uri="{FF2B5EF4-FFF2-40B4-BE49-F238E27FC236}">
                <a16:creationId xmlns:a16="http://schemas.microsoft.com/office/drawing/2014/main" id="{AB75E17C-F03E-053F-F8E7-BFB798E25145}"/>
              </a:ext>
            </a:extLst>
          </p:cNvPr>
          <p:cNvGrpSpPr>
            <a:grpSpLocks/>
          </p:cNvGrpSpPr>
          <p:nvPr/>
        </p:nvGrpSpPr>
        <p:grpSpPr bwMode="auto">
          <a:xfrm>
            <a:off x="1409700" y="1371600"/>
            <a:ext cx="1590675" cy="733425"/>
            <a:chOff x="0" y="0"/>
            <a:chExt cx="1336" cy="616"/>
          </a:xfrm>
        </p:grpSpPr>
        <p:sp>
          <p:nvSpPr>
            <p:cNvPr id="136207" name="Rectangle 11">
              <a:extLst>
                <a:ext uri="{FF2B5EF4-FFF2-40B4-BE49-F238E27FC236}">
                  <a16:creationId xmlns:a16="http://schemas.microsoft.com/office/drawing/2014/main" id="{6C78D276-E20F-0E91-72B3-147AC7060EB6}"/>
                </a:ext>
              </a:extLst>
            </p:cNvPr>
            <p:cNvSpPr>
              <a:spLocks/>
            </p:cNvSpPr>
            <p:nvPr/>
          </p:nvSpPr>
          <p:spPr bwMode="auto">
            <a:xfrm>
              <a:off x="0" y="0"/>
              <a:ext cx="1336" cy="616"/>
            </a:xfrm>
            <a:prstGeom prst="rect">
              <a:avLst/>
            </a:prstGeom>
            <a:solidFill>
              <a:srgbClr val="003DCC"/>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6208" name="Rectangle 12">
              <a:extLst>
                <a:ext uri="{FF2B5EF4-FFF2-40B4-BE49-F238E27FC236}">
                  <a16:creationId xmlns:a16="http://schemas.microsoft.com/office/drawing/2014/main" id="{E8B17C19-16C5-1F30-F98F-5BE6F898EF4D}"/>
                </a:ext>
              </a:extLst>
            </p:cNvPr>
            <p:cNvSpPr>
              <a:spLocks/>
            </p:cNvSpPr>
            <p:nvPr/>
          </p:nvSpPr>
          <p:spPr bwMode="auto">
            <a:xfrm>
              <a:off x="0" y="116"/>
              <a:ext cx="133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Traditionalist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SJ</a:t>
              </a:r>
            </a:p>
          </p:txBody>
        </p:sp>
      </p:grpSp>
      <p:grpSp>
        <p:nvGrpSpPr>
          <p:cNvPr id="136201" name="Group 13">
            <a:extLst>
              <a:ext uri="{FF2B5EF4-FFF2-40B4-BE49-F238E27FC236}">
                <a16:creationId xmlns:a16="http://schemas.microsoft.com/office/drawing/2014/main" id="{4470C507-DA6B-B3B8-8416-E5A148F3F73E}"/>
              </a:ext>
            </a:extLst>
          </p:cNvPr>
          <p:cNvGrpSpPr>
            <a:grpSpLocks/>
          </p:cNvGrpSpPr>
          <p:nvPr/>
        </p:nvGrpSpPr>
        <p:grpSpPr bwMode="auto">
          <a:xfrm>
            <a:off x="1400175" y="3038475"/>
            <a:ext cx="1600200" cy="781050"/>
            <a:chOff x="0" y="0"/>
            <a:chExt cx="1344" cy="656"/>
          </a:xfrm>
        </p:grpSpPr>
        <p:sp>
          <p:nvSpPr>
            <p:cNvPr id="136205" name="Rectangle 14">
              <a:extLst>
                <a:ext uri="{FF2B5EF4-FFF2-40B4-BE49-F238E27FC236}">
                  <a16:creationId xmlns:a16="http://schemas.microsoft.com/office/drawing/2014/main" id="{F05C0B4E-95E9-288B-8C42-07F607DCC78F}"/>
                </a:ext>
              </a:extLst>
            </p:cNvPr>
            <p:cNvSpPr>
              <a:spLocks/>
            </p:cNvSpPr>
            <p:nvPr/>
          </p:nvSpPr>
          <p:spPr bwMode="auto">
            <a:xfrm>
              <a:off x="0" y="0"/>
              <a:ext cx="1344" cy="656"/>
            </a:xfrm>
            <a:prstGeom prst="rect">
              <a:avLst/>
            </a:prstGeom>
            <a:solidFill>
              <a:srgbClr val="676767"/>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6206" name="Rectangle 15">
              <a:extLst>
                <a:ext uri="{FF2B5EF4-FFF2-40B4-BE49-F238E27FC236}">
                  <a16:creationId xmlns:a16="http://schemas.microsoft.com/office/drawing/2014/main" id="{D1750691-63B9-C907-B4E8-51135E0D1011}"/>
                </a:ext>
              </a:extLst>
            </p:cNvPr>
            <p:cNvSpPr>
              <a:spLocks/>
            </p:cNvSpPr>
            <p:nvPr/>
          </p:nvSpPr>
          <p:spPr bwMode="auto">
            <a:xfrm>
              <a:off x="0" y="136"/>
              <a:ext cx="13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Conceptualizer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NT</a:t>
              </a:r>
            </a:p>
          </p:txBody>
        </p:sp>
      </p:grpSp>
      <p:grpSp>
        <p:nvGrpSpPr>
          <p:cNvPr id="136202" name="Group 16">
            <a:extLst>
              <a:ext uri="{FF2B5EF4-FFF2-40B4-BE49-F238E27FC236}">
                <a16:creationId xmlns:a16="http://schemas.microsoft.com/office/drawing/2014/main" id="{9124FCB0-C9A9-B43F-C0D7-A57859588793}"/>
              </a:ext>
            </a:extLst>
          </p:cNvPr>
          <p:cNvGrpSpPr>
            <a:grpSpLocks/>
          </p:cNvGrpSpPr>
          <p:nvPr/>
        </p:nvGrpSpPr>
        <p:grpSpPr bwMode="auto">
          <a:xfrm>
            <a:off x="1400175" y="3895725"/>
            <a:ext cx="1609725" cy="790575"/>
            <a:chOff x="0" y="0"/>
            <a:chExt cx="1352" cy="664"/>
          </a:xfrm>
        </p:grpSpPr>
        <p:sp>
          <p:nvSpPr>
            <p:cNvPr id="136203" name="Rectangle 17">
              <a:extLst>
                <a:ext uri="{FF2B5EF4-FFF2-40B4-BE49-F238E27FC236}">
                  <a16:creationId xmlns:a16="http://schemas.microsoft.com/office/drawing/2014/main" id="{15D277E9-D6E6-C103-1EA0-7096023216AD}"/>
                </a:ext>
              </a:extLst>
            </p:cNvPr>
            <p:cNvSpPr>
              <a:spLocks/>
            </p:cNvSpPr>
            <p:nvPr/>
          </p:nvSpPr>
          <p:spPr bwMode="auto">
            <a:xfrm>
              <a:off x="0" y="0"/>
              <a:ext cx="1352" cy="664"/>
            </a:xfrm>
            <a:prstGeom prst="rect">
              <a:avLst/>
            </a:prstGeom>
            <a:solidFill>
              <a:schemeClr val="accent1"/>
            </a:solidFill>
            <a:ln w="12700">
              <a:solidFill>
                <a:srgbClr val="BBE0E3"/>
              </a:solidFill>
              <a:round/>
              <a:headEnd/>
              <a:tailEnd/>
            </a:ln>
          </p:spPr>
          <p:txBody>
            <a:bodyPr lIns="0" tIns="0" rIns="0" bIns="0"/>
            <a:lstStyle>
              <a:lvl1pPr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endParaRPr lang="en-US" altLang="en-US" sz="900"/>
            </a:p>
          </p:txBody>
        </p:sp>
        <p:sp>
          <p:nvSpPr>
            <p:cNvPr id="136204" name="Rectangle 18">
              <a:extLst>
                <a:ext uri="{FF2B5EF4-FFF2-40B4-BE49-F238E27FC236}">
                  <a16:creationId xmlns:a16="http://schemas.microsoft.com/office/drawing/2014/main" id="{05A9F3C0-E973-4E58-230F-76DB7A9AD1BB}"/>
                </a:ext>
              </a:extLst>
            </p:cNvPr>
            <p:cNvSpPr>
              <a:spLocks/>
            </p:cNvSpPr>
            <p:nvPr/>
          </p:nvSpPr>
          <p:spPr bwMode="auto">
            <a:xfrm>
              <a:off x="0" y="140"/>
              <a:ext cx="135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9" bIns="0" anchor="ctr"/>
            <a:lstStyle>
              <a:lvl1pPr marL="39688"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eaLnBrk="0" hangingPunct="0">
                <a:defRPr sz="12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ヒラギノ角ゴ ProN W3" charset="-128"/>
                  <a:sym typeface="Arial" panose="020B0604020202020204" pitchFamily="34" charset="0"/>
                </a:defRPr>
              </a:lvl9pPr>
            </a:lstStyle>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Idealist </a:t>
              </a:r>
            </a:p>
            <a:p>
              <a:pPr algn="ctr" eaLnBrk="1" hangingPunct="1">
                <a:spcBef>
                  <a:spcPts val="479"/>
                </a:spcBef>
              </a:pPr>
              <a:r>
                <a:rPr lang="en-US" altLang="en-US" sz="1350">
                  <a:solidFill>
                    <a:srgbClr val="FFFFFF"/>
                  </a:solidFill>
                  <a:latin typeface="Arial Bold" panose="020B0704020202020204" pitchFamily="34" charset="0"/>
                  <a:sym typeface="Arial Bold" panose="020B0704020202020204" pitchFamily="34" charset="0"/>
                </a:rPr>
                <a:t>NF</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757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757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757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75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9" grpId="0" autoUpdateAnimBg="0"/>
      <p:bldP spid="75780" grpId="0" autoUpdateAnimBg="0"/>
      <p:bldP spid="7578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1"/>
          <p:cNvSpPr txBox="1">
            <a:spLocks noGrp="1"/>
          </p:cNvSpPr>
          <p:nvPr>
            <p:ph type="title"/>
          </p:nvPr>
        </p:nvSpPr>
        <p:spPr>
          <a:xfrm>
            <a:off x="311700" y="0"/>
            <a:ext cx="8520600" cy="10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DiSC - Dominance / Influence / </a:t>
            </a:r>
            <a:endParaRPr b="1"/>
          </a:p>
          <a:p>
            <a:pPr marL="0" lvl="0" indent="0" algn="ctr" rtl="0">
              <a:spcBef>
                <a:spcPts val="0"/>
              </a:spcBef>
              <a:spcAft>
                <a:spcPts val="0"/>
              </a:spcAft>
              <a:buNone/>
            </a:pPr>
            <a:r>
              <a:rPr lang="en" b="1"/>
              <a:t>Steadiness / Conscientiousness</a:t>
            </a:r>
            <a:endParaRPr b="1"/>
          </a:p>
        </p:txBody>
      </p:sp>
      <p:pic>
        <p:nvPicPr>
          <p:cNvPr id="342" name="Google Shape;342;p61"/>
          <p:cNvPicPr preferRelativeResize="0"/>
          <p:nvPr/>
        </p:nvPicPr>
        <p:blipFill>
          <a:blip r:embed="rId3">
            <a:alphaModFix/>
          </a:blip>
          <a:stretch>
            <a:fillRect/>
          </a:stretch>
        </p:blipFill>
        <p:spPr>
          <a:xfrm>
            <a:off x="1614930" y="1017600"/>
            <a:ext cx="5914145" cy="4019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62"/>
          <p:cNvPicPr preferRelativeResize="0"/>
          <p:nvPr/>
        </p:nvPicPr>
        <p:blipFill>
          <a:blip r:embed="rId3">
            <a:alphaModFix/>
          </a:blip>
          <a:stretch>
            <a:fillRect/>
          </a:stretch>
        </p:blipFill>
        <p:spPr>
          <a:xfrm>
            <a:off x="1638750" y="1333500"/>
            <a:ext cx="5562600" cy="3810000"/>
          </a:xfrm>
          <a:prstGeom prst="rect">
            <a:avLst/>
          </a:prstGeom>
          <a:noFill/>
          <a:ln>
            <a:noFill/>
          </a:ln>
        </p:spPr>
      </p:pic>
      <p:sp>
        <p:nvSpPr>
          <p:cNvPr id="348" name="Google Shape;348;p62"/>
          <p:cNvSpPr txBox="1">
            <a:spLocks noGrp="1"/>
          </p:cNvSpPr>
          <p:nvPr>
            <p:ph type="title"/>
          </p:nvPr>
        </p:nvSpPr>
        <p:spPr>
          <a:xfrm>
            <a:off x="311700" y="0"/>
            <a:ext cx="8520600" cy="101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t>DiSC - Dominance / Influence / </a:t>
            </a:r>
            <a:endParaRPr b="1"/>
          </a:p>
          <a:p>
            <a:pPr marL="0" lvl="0" indent="0" algn="ctr" rtl="0">
              <a:spcBef>
                <a:spcPts val="0"/>
              </a:spcBef>
              <a:spcAft>
                <a:spcPts val="0"/>
              </a:spcAft>
              <a:buNone/>
            </a:pPr>
            <a:r>
              <a:rPr lang="en" b="1"/>
              <a:t>Steadiness / Conscientiousness</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63"/>
          <p:cNvPicPr preferRelativeResize="0"/>
          <p:nvPr/>
        </p:nvPicPr>
        <p:blipFill>
          <a:blip r:embed="rId3">
            <a:alphaModFix/>
          </a:blip>
          <a:stretch>
            <a:fillRect/>
          </a:stretch>
        </p:blipFill>
        <p:spPr>
          <a:xfrm>
            <a:off x="1204325" y="1214550"/>
            <a:ext cx="6735349" cy="3928950"/>
          </a:xfrm>
          <a:prstGeom prst="rect">
            <a:avLst/>
          </a:prstGeom>
          <a:noFill/>
          <a:ln>
            <a:noFill/>
          </a:ln>
        </p:spPr>
      </p:pic>
      <p:sp>
        <p:nvSpPr>
          <p:cNvPr id="354" name="Google Shape;354;p63"/>
          <p:cNvSpPr txBox="1">
            <a:spLocks noGrp="1"/>
          </p:cNvSpPr>
          <p:nvPr>
            <p:ph type="title"/>
          </p:nvPr>
        </p:nvSpPr>
        <p:spPr>
          <a:xfrm>
            <a:off x="311700" y="0"/>
            <a:ext cx="8520600" cy="101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t>DiSC - Dominance / Influence / </a:t>
            </a:r>
            <a:endParaRPr b="1"/>
          </a:p>
          <a:p>
            <a:pPr marL="0" lvl="0" indent="0" algn="ctr" rtl="0">
              <a:spcBef>
                <a:spcPts val="0"/>
              </a:spcBef>
              <a:spcAft>
                <a:spcPts val="0"/>
              </a:spcAft>
              <a:buNone/>
            </a:pPr>
            <a:r>
              <a:rPr lang="en" b="1"/>
              <a:t>Steadiness / Conscientiousness</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64"/>
          <p:cNvPicPr preferRelativeResize="0"/>
          <p:nvPr/>
        </p:nvPicPr>
        <p:blipFill>
          <a:blip r:embed="rId3">
            <a:alphaModFix/>
          </a:blip>
          <a:stretch>
            <a:fillRect/>
          </a:stretch>
        </p:blipFill>
        <p:spPr>
          <a:xfrm>
            <a:off x="0" y="1685913"/>
            <a:ext cx="5372100" cy="3457575"/>
          </a:xfrm>
          <a:prstGeom prst="rect">
            <a:avLst/>
          </a:prstGeom>
          <a:noFill/>
          <a:ln>
            <a:noFill/>
          </a:ln>
        </p:spPr>
      </p:pic>
      <p:sp>
        <p:nvSpPr>
          <p:cNvPr id="360" name="Google Shape;360;p64"/>
          <p:cNvSpPr txBox="1"/>
          <p:nvPr/>
        </p:nvSpPr>
        <p:spPr>
          <a:xfrm>
            <a:off x="775920" y="504466"/>
            <a:ext cx="2848770"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9900FF"/>
                </a:solidFill>
                <a:latin typeface="Caveat"/>
                <a:ea typeface="Caveat"/>
                <a:cs typeface="Caveat"/>
                <a:sym typeface="Caveat"/>
              </a:rPr>
              <a:t>Values</a:t>
            </a:r>
            <a:endParaRPr sz="4800" b="1" dirty="0">
              <a:solidFill>
                <a:srgbClr val="9900FF"/>
              </a:solidFill>
              <a:latin typeface="Caveat"/>
              <a:ea typeface="Caveat"/>
              <a:cs typeface="Caveat"/>
              <a:sym typeface="Caveat"/>
            </a:endParaRPr>
          </a:p>
        </p:txBody>
      </p:sp>
      <p:sp>
        <p:nvSpPr>
          <p:cNvPr id="361" name="Google Shape;361;p64"/>
          <p:cNvSpPr txBox="1"/>
          <p:nvPr/>
        </p:nvSpPr>
        <p:spPr>
          <a:xfrm>
            <a:off x="5372100" y="333750"/>
            <a:ext cx="3771900" cy="34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dk1"/>
              </a:solidFill>
            </a:endParaRPr>
          </a:p>
          <a:p>
            <a:pPr marL="457200" lvl="0" indent="-342900" algn="l" rtl="0">
              <a:lnSpc>
                <a:spcPct val="163636"/>
              </a:lnSpc>
              <a:spcBef>
                <a:spcPts val="300"/>
              </a:spcBef>
              <a:spcAft>
                <a:spcPts val="0"/>
              </a:spcAft>
              <a:buClr>
                <a:schemeClr val="dk1"/>
              </a:buClr>
              <a:buSzPts val="1800"/>
              <a:buChar char="●"/>
            </a:pPr>
            <a:r>
              <a:rPr lang="en" sz="2400" dirty="0">
                <a:solidFill>
                  <a:schemeClr val="dk1"/>
                </a:solidFill>
              </a:rPr>
              <a:t>VIA - Character Strengths</a:t>
            </a:r>
            <a:endParaRPr sz="2400" dirty="0">
              <a:solidFill>
                <a:schemeClr val="dk1"/>
              </a:solidFill>
            </a:endParaRPr>
          </a:p>
          <a:p>
            <a:pPr marL="457200" lvl="0" indent="-342900" algn="l" rtl="0">
              <a:lnSpc>
                <a:spcPct val="163636"/>
              </a:lnSpc>
              <a:spcBef>
                <a:spcPts val="0"/>
              </a:spcBef>
              <a:spcAft>
                <a:spcPts val="0"/>
              </a:spcAft>
              <a:buClr>
                <a:schemeClr val="dk1"/>
              </a:buClr>
              <a:buSzPts val="1800"/>
              <a:buChar char="●"/>
            </a:pPr>
            <a:r>
              <a:rPr lang="en" sz="2400" dirty="0">
                <a:solidFill>
                  <a:schemeClr val="dk1"/>
                </a:solidFill>
              </a:rPr>
              <a:t>Values Cards</a:t>
            </a:r>
            <a:endParaRPr sz="2400" dirty="0">
              <a:solidFill>
                <a:schemeClr val="dk1"/>
              </a:solidFill>
            </a:endParaRPr>
          </a:p>
          <a:p>
            <a:pPr marL="457200" lvl="0" indent="-342900" algn="l" rtl="0">
              <a:lnSpc>
                <a:spcPct val="163636"/>
              </a:lnSpc>
              <a:spcBef>
                <a:spcPts val="0"/>
              </a:spcBef>
              <a:spcAft>
                <a:spcPts val="0"/>
              </a:spcAft>
              <a:buClr>
                <a:schemeClr val="dk1"/>
              </a:buClr>
              <a:buSzPts val="1800"/>
              <a:buChar char="●"/>
            </a:pPr>
            <a:r>
              <a:rPr lang="en" sz="2400" dirty="0">
                <a:solidFill>
                  <a:schemeClr val="dk1"/>
                </a:solidFill>
              </a:rPr>
              <a:t>Prioritization</a:t>
            </a:r>
            <a:endParaRPr sz="2400" dirty="0">
              <a:solidFill>
                <a:schemeClr val="dk1"/>
              </a:solidFill>
            </a:endParaRPr>
          </a:p>
          <a:p>
            <a:pPr marL="457200" lvl="0" indent="-342900" algn="l" rtl="0">
              <a:lnSpc>
                <a:spcPct val="163636"/>
              </a:lnSpc>
              <a:spcBef>
                <a:spcPts val="0"/>
              </a:spcBef>
              <a:spcAft>
                <a:spcPts val="0"/>
              </a:spcAft>
              <a:buClr>
                <a:schemeClr val="dk1"/>
              </a:buClr>
              <a:buSzPts val="1800"/>
              <a:buChar char="●"/>
            </a:pPr>
            <a:r>
              <a:rPr lang="en" sz="2400" dirty="0">
                <a:solidFill>
                  <a:schemeClr val="dk1"/>
                </a:solidFill>
              </a:rPr>
              <a:t>Values Integrity and Habits</a:t>
            </a:r>
            <a:endParaRPr sz="2400" dirty="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65" descr="A screenshot of a cell phone&#10;&#10;Description automatically generated"/>
          <p:cNvPicPr preferRelativeResize="0">
            <a:picLocks noGrp="1"/>
          </p:cNvPicPr>
          <p:nvPr>
            <p:ph type="body" idx="1"/>
          </p:nvPr>
        </p:nvPicPr>
        <p:blipFill rotWithShape="1">
          <a:blip r:embed="rId3">
            <a:alphaModFix/>
          </a:blip>
          <a:srcRect/>
          <a:stretch/>
        </p:blipFill>
        <p:spPr>
          <a:xfrm>
            <a:off x="287380" y="92696"/>
            <a:ext cx="8306196" cy="3791289"/>
          </a:xfrm>
          <a:prstGeom prst="rect">
            <a:avLst/>
          </a:prstGeom>
          <a:noFill/>
          <a:ln>
            <a:noFill/>
          </a:ln>
        </p:spPr>
      </p:pic>
      <p:sp>
        <p:nvSpPr>
          <p:cNvPr id="367" name="Google Shape;367;p65"/>
          <p:cNvSpPr txBox="1"/>
          <p:nvPr/>
        </p:nvSpPr>
        <p:spPr>
          <a:xfrm>
            <a:off x="1404938" y="4155281"/>
            <a:ext cx="6075600" cy="27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0" i="0" u="none">
                <a:solidFill>
                  <a:schemeClr val="dk1"/>
                </a:solidFill>
                <a:latin typeface="Arial"/>
                <a:ea typeface="Arial"/>
                <a:cs typeface="Arial"/>
                <a:sym typeface="Arial"/>
              </a:rPr>
              <a:t>Website (on MS Teams): </a:t>
            </a:r>
            <a:r>
              <a:rPr lang="en" sz="140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https://www.viacharacter.org/survey/account/register</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6"/>
          <p:cNvSpPr txBox="1"/>
          <p:nvPr/>
        </p:nvSpPr>
        <p:spPr>
          <a:xfrm>
            <a:off x="2313384" y="146447"/>
            <a:ext cx="4922100" cy="484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700"/>
              <a:buFont typeface="Arial"/>
              <a:buNone/>
            </a:pPr>
            <a:r>
              <a:rPr lang="en" sz="2700" b="1" i="0" u="none">
                <a:solidFill>
                  <a:schemeClr val="dk1"/>
                </a:solidFill>
                <a:latin typeface="Arial"/>
                <a:ea typeface="Arial"/>
                <a:cs typeface="Arial"/>
                <a:sym typeface="Arial"/>
              </a:rPr>
              <a:t>Charlie’s Highest VIA Values:</a:t>
            </a:r>
            <a:endParaRPr sz="1100"/>
          </a:p>
        </p:txBody>
      </p:sp>
      <p:pic>
        <p:nvPicPr>
          <p:cNvPr id="373" name="Google Shape;373;p66" descr="A screenshot of a social media post&#10;&#10;Description automatically generated"/>
          <p:cNvPicPr preferRelativeResize="0">
            <a:picLocks noGrp="1"/>
          </p:cNvPicPr>
          <p:nvPr>
            <p:ph type="body" idx="1"/>
          </p:nvPr>
        </p:nvPicPr>
        <p:blipFill rotWithShape="1">
          <a:blip r:embed="rId3">
            <a:alphaModFix/>
          </a:blip>
          <a:srcRect/>
          <a:stretch/>
        </p:blipFill>
        <p:spPr>
          <a:xfrm>
            <a:off x="2090738" y="744140"/>
            <a:ext cx="4989900" cy="4330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1"/>
          <p:cNvSpPr txBox="1">
            <a:spLocks noGrp="1"/>
          </p:cNvSpPr>
          <p:nvPr>
            <p:ph type="title"/>
          </p:nvPr>
        </p:nvSpPr>
        <p:spPr>
          <a:xfrm>
            <a:off x="311700" y="2144800"/>
            <a:ext cx="8520600" cy="1963500"/>
          </a:xfrm>
          <a:prstGeom prst="rect">
            <a:avLst/>
          </a:prstGeom>
        </p:spPr>
        <p:txBody>
          <a:bodyPr spcFirstLastPara="1" wrap="square" lIns="91425" tIns="91425" rIns="91425" bIns="91425" anchor="b" anchorCtr="0">
            <a:noAutofit/>
          </a:bodyPr>
          <a:lstStyle/>
          <a:p>
            <a:pPr marL="457200" lvl="0" indent="-990600" algn="ctr" rtl="0">
              <a:spcBef>
                <a:spcPts val="0"/>
              </a:spcBef>
              <a:spcAft>
                <a:spcPts val="0"/>
              </a:spcAft>
              <a:buSzPts val="12000"/>
              <a:buAutoNum type="arabicPeriod"/>
            </a:pPr>
            <a:r>
              <a:rPr lang="en"/>
              <a:t>Who are you?</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7"/>
          <p:cNvSpPr txBox="1"/>
          <p:nvPr/>
        </p:nvSpPr>
        <p:spPr>
          <a:xfrm>
            <a:off x="2313384" y="146447"/>
            <a:ext cx="4844700" cy="484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700"/>
              <a:buFont typeface="Arial"/>
              <a:buNone/>
            </a:pPr>
            <a:r>
              <a:rPr lang="en" sz="2700" b="1" i="0" u="none">
                <a:solidFill>
                  <a:schemeClr val="dk1"/>
                </a:solidFill>
                <a:latin typeface="Arial"/>
                <a:ea typeface="Arial"/>
                <a:cs typeface="Arial"/>
                <a:sym typeface="Arial"/>
              </a:rPr>
              <a:t>Charlie’s Lowest VIA Values:</a:t>
            </a:r>
            <a:endParaRPr sz="1100"/>
          </a:p>
        </p:txBody>
      </p:sp>
      <p:pic>
        <p:nvPicPr>
          <p:cNvPr id="379" name="Google Shape;379;p67" descr="A screenshot of a social media post&#10;&#10;Description automatically generated"/>
          <p:cNvPicPr preferRelativeResize="0"/>
          <p:nvPr/>
        </p:nvPicPr>
        <p:blipFill rotWithShape="1">
          <a:blip r:embed="rId3">
            <a:alphaModFix/>
          </a:blip>
          <a:srcRect/>
          <a:stretch/>
        </p:blipFill>
        <p:spPr>
          <a:xfrm>
            <a:off x="1985963" y="565547"/>
            <a:ext cx="5478066" cy="45779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68"/>
          <p:cNvPicPr preferRelativeResize="0"/>
          <p:nvPr/>
        </p:nvPicPr>
        <p:blipFill rotWithShape="1">
          <a:blip r:embed="rId3">
            <a:alphaModFix/>
          </a:blip>
          <a:srcRect l="8570" t="-4612" r="5725" b="15047"/>
          <a:stretch/>
        </p:blipFill>
        <p:spPr>
          <a:xfrm>
            <a:off x="1130775" y="0"/>
            <a:ext cx="6561873"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69" descr="A screenshot of a cell phone&#10;&#10;Description automatically generated"/>
          <p:cNvPicPr preferRelativeResize="0">
            <a:picLocks noGrp="1"/>
          </p:cNvPicPr>
          <p:nvPr>
            <p:ph type="body" idx="1"/>
          </p:nvPr>
        </p:nvPicPr>
        <p:blipFill rotWithShape="1">
          <a:blip r:embed="rId3">
            <a:alphaModFix/>
          </a:blip>
          <a:srcRect/>
          <a:stretch/>
        </p:blipFill>
        <p:spPr>
          <a:xfrm>
            <a:off x="2477690" y="54769"/>
            <a:ext cx="4061400" cy="5088900"/>
          </a:xfrm>
          <a:prstGeom prst="rect">
            <a:avLst/>
          </a:prstGeom>
          <a:noFill/>
          <a:ln>
            <a:noFill/>
          </a:ln>
        </p:spPr>
      </p:pic>
      <p:sp>
        <p:nvSpPr>
          <p:cNvPr id="2" name="TextBox 1"/>
          <p:cNvSpPr txBox="1"/>
          <p:nvPr/>
        </p:nvSpPr>
        <p:spPr>
          <a:xfrm>
            <a:off x="7165489" y="2602082"/>
            <a:ext cx="1851601" cy="307777"/>
          </a:xfrm>
          <a:prstGeom prst="rect">
            <a:avLst/>
          </a:prstGeom>
          <a:noFill/>
        </p:spPr>
        <p:txBody>
          <a:bodyPr wrap="none" rtlCol="0">
            <a:spAutoFit/>
          </a:bodyPr>
          <a:lstStyle/>
          <a:p>
            <a:r>
              <a:rPr lang="en-US" dirty="0"/>
              <a:t>Student Guide </a:t>
            </a:r>
            <a:r>
              <a:rPr lang="en-US" dirty="0" err="1"/>
              <a:t>Pg</a:t>
            </a:r>
            <a:r>
              <a:rPr lang="en-US" dirty="0"/>
              <a:t> 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1"/>
          <p:cNvPicPr preferRelativeResize="0"/>
          <p:nvPr/>
        </p:nvPicPr>
        <p:blipFill>
          <a:blip r:embed="rId3">
            <a:alphaModFix/>
          </a:blip>
          <a:stretch>
            <a:fillRect/>
          </a:stretch>
        </p:blipFill>
        <p:spPr>
          <a:xfrm>
            <a:off x="100775" y="94675"/>
            <a:ext cx="3599629" cy="2118806"/>
          </a:xfrm>
          <a:prstGeom prst="rect">
            <a:avLst/>
          </a:prstGeom>
          <a:noFill/>
          <a:ln>
            <a:noFill/>
          </a:ln>
        </p:spPr>
      </p:pic>
      <p:pic>
        <p:nvPicPr>
          <p:cNvPr id="401" name="Google Shape;401;p71"/>
          <p:cNvPicPr preferRelativeResize="0"/>
          <p:nvPr/>
        </p:nvPicPr>
        <p:blipFill>
          <a:blip r:embed="rId4">
            <a:alphaModFix/>
          </a:blip>
          <a:stretch>
            <a:fillRect/>
          </a:stretch>
        </p:blipFill>
        <p:spPr>
          <a:xfrm>
            <a:off x="3752024" y="681498"/>
            <a:ext cx="5391976" cy="4043987"/>
          </a:xfrm>
          <a:prstGeom prst="rect">
            <a:avLst/>
          </a:prstGeom>
          <a:noFill/>
          <a:ln>
            <a:noFill/>
          </a:ln>
        </p:spPr>
      </p:pic>
      <p:pic>
        <p:nvPicPr>
          <p:cNvPr id="3" name="Picture 2" descr="Screen Shot 2021-08-31 at 12.38.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09505"/>
            <a:ext cx="3840866" cy="2933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78" descr="2-Happy.jpeg"/>
          <p:cNvPicPr preferRelativeResize="0">
            <a:picLocks noGrp="1"/>
          </p:cNvPicPr>
          <p:nvPr>
            <p:ph type="body" idx="1"/>
          </p:nvPr>
        </p:nvPicPr>
        <p:blipFill rotWithShape="1">
          <a:blip r:embed="rId3">
            <a:alphaModFix/>
          </a:blip>
          <a:srcRect l="5028" r="5019"/>
          <a:stretch/>
        </p:blipFill>
        <p:spPr>
          <a:xfrm>
            <a:off x="5715000" y="3257550"/>
            <a:ext cx="2286000" cy="1884900"/>
          </a:xfrm>
          <a:prstGeom prst="rect">
            <a:avLst/>
          </a:prstGeom>
          <a:noFill/>
          <a:ln>
            <a:noFill/>
          </a:ln>
        </p:spPr>
      </p:pic>
      <p:pic>
        <p:nvPicPr>
          <p:cNvPr id="459" name="Google Shape;459;p78" descr="3-Health.jpeg"/>
          <p:cNvPicPr preferRelativeResize="0"/>
          <p:nvPr/>
        </p:nvPicPr>
        <p:blipFill rotWithShape="1">
          <a:blip r:embed="rId4">
            <a:alphaModFix/>
          </a:blip>
          <a:srcRect/>
          <a:stretch/>
        </p:blipFill>
        <p:spPr>
          <a:xfrm>
            <a:off x="5704275" y="14300"/>
            <a:ext cx="2286000" cy="3243250"/>
          </a:xfrm>
          <a:prstGeom prst="rect">
            <a:avLst/>
          </a:prstGeom>
          <a:noFill/>
          <a:ln>
            <a:noFill/>
          </a:ln>
        </p:spPr>
      </p:pic>
      <p:pic>
        <p:nvPicPr>
          <p:cNvPr id="460" name="Google Shape;460;p78" descr="4-Service-Candle.jpeg"/>
          <p:cNvPicPr preferRelativeResize="0"/>
          <p:nvPr/>
        </p:nvPicPr>
        <p:blipFill rotWithShape="1">
          <a:blip r:embed="rId5">
            <a:alphaModFix/>
          </a:blip>
          <a:srcRect/>
          <a:stretch/>
        </p:blipFill>
        <p:spPr>
          <a:xfrm>
            <a:off x="3600450" y="3086100"/>
            <a:ext cx="2114550" cy="2057400"/>
          </a:xfrm>
          <a:prstGeom prst="rect">
            <a:avLst/>
          </a:prstGeom>
          <a:noFill/>
          <a:ln>
            <a:noFill/>
          </a:ln>
        </p:spPr>
      </p:pic>
      <p:pic>
        <p:nvPicPr>
          <p:cNvPr id="461" name="Google Shape;461;p78" descr="5-Adventure.jpeg"/>
          <p:cNvPicPr preferRelativeResize="0"/>
          <p:nvPr/>
        </p:nvPicPr>
        <p:blipFill rotWithShape="1">
          <a:blip r:embed="rId6">
            <a:alphaModFix/>
          </a:blip>
          <a:srcRect/>
          <a:stretch/>
        </p:blipFill>
        <p:spPr>
          <a:xfrm>
            <a:off x="1201325" y="3086100"/>
            <a:ext cx="2582475" cy="2046675"/>
          </a:xfrm>
          <a:prstGeom prst="rect">
            <a:avLst/>
          </a:prstGeom>
          <a:noFill/>
          <a:ln>
            <a:noFill/>
          </a:ln>
        </p:spPr>
      </p:pic>
      <p:pic>
        <p:nvPicPr>
          <p:cNvPr id="462" name="Google Shape;462;p78" descr="thumb_IMG_E1564_1024.jpg"/>
          <p:cNvPicPr preferRelativeResize="0"/>
          <p:nvPr/>
        </p:nvPicPr>
        <p:blipFill rotWithShape="1">
          <a:blip r:embed="rId7">
            <a:alphaModFix/>
          </a:blip>
          <a:srcRect/>
          <a:stretch/>
        </p:blipFill>
        <p:spPr>
          <a:xfrm>
            <a:off x="1201331" y="0"/>
            <a:ext cx="4513661" cy="3086100"/>
          </a:xfrm>
          <a:prstGeom prst="rect">
            <a:avLst/>
          </a:prstGeom>
          <a:noFill/>
          <a:ln>
            <a:noFill/>
          </a:ln>
        </p:spPr>
      </p:pic>
    </p:spTree>
    <p:extLst>
      <p:ext uri="{BB962C8B-B14F-4D97-AF65-F5344CB8AC3E}">
        <p14:creationId xmlns:p14="http://schemas.microsoft.com/office/powerpoint/2010/main" val="3135622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72"/>
          <p:cNvPicPr preferRelativeResize="0"/>
          <p:nvPr/>
        </p:nvPicPr>
        <p:blipFill>
          <a:blip r:embed="rId3">
            <a:alphaModFix/>
          </a:blip>
          <a:stretch>
            <a:fillRect/>
          </a:stretch>
        </p:blipFill>
        <p:spPr>
          <a:xfrm>
            <a:off x="0" y="1203625"/>
            <a:ext cx="2548872" cy="3884975"/>
          </a:xfrm>
          <a:prstGeom prst="rect">
            <a:avLst/>
          </a:prstGeom>
          <a:noFill/>
          <a:ln>
            <a:noFill/>
          </a:ln>
        </p:spPr>
      </p:pic>
      <p:pic>
        <p:nvPicPr>
          <p:cNvPr id="407" name="Google Shape;407;p72"/>
          <p:cNvPicPr preferRelativeResize="0"/>
          <p:nvPr/>
        </p:nvPicPr>
        <p:blipFill>
          <a:blip r:embed="rId4">
            <a:alphaModFix/>
          </a:blip>
          <a:stretch>
            <a:fillRect/>
          </a:stretch>
        </p:blipFill>
        <p:spPr>
          <a:xfrm>
            <a:off x="3132513" y="1203625"/>
            <a:ext cx="2721251" cy="3939875"/>
          </a:xfrm>
          <a:prstGeom prst="rect">
            <a:avLst/>
          </a:prstGeom>
          <a:noFill/>
          <a:ln>
            <a:noFill/>
          </a:ln>
        </p:spPr>
      </p:pic>
      <p:pic>
        <p:nvPicPr>
          <p:cNvPr id="408" name="Google Shape;408;p72"/>
          <p:cNvPicPr preferRelativeResize="0"/>
          <p:nvPr/>
        </p:nvPicPr>
        <p:blipFill>
          <a:blip r:embed="rId5">
            <a:alphaModFix/>
          </a:blip>
          <a:stretch>
            <a:fillRect/>
          </a:stretch>
        </p:blipFill>
        <p:spPr>
          <a:xfrm>
            <a:off x="6161331" y="1203625"/>
            <a:ext cx="2982694" cy="3939874"/>
          </a:xfrm>
          <a:prstGeom prst="rect">
            <a:avLst/>
          </a:prstGeom>
          <a:noFill/>
          <a:ln>
            <a:noFill/>
          </a:ln>
        </p:spPr>
      </p:pic>
      <p:sp>
        <p:nvSpPr>
          <p:cNvPr id="409" name="Google Shape;409;p72"/>
          <p:cNvSpPr txBox="1">
            <a:spLocks noGrp="1"/>
          </p:cNvSpPr>
          <p:nvPr>
            <p:ph type="title"/>
          </p:nvPr>
        </p:nvSpPr>
        <p:spPr>
          <a:xfrm>
            <a:off x="262800" y="87600"/>
            <a:ext cx="8569500" cy="93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Values Integrity &amp; Habits</a:t>
            </a:r>
            <a:endParaRPr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7"/>
          <p:cNvPicPr preferRelativeResize="0"/>
          <p:nvPr/>
        </p:nvPicPr>
        <p:blipFill>
          <a:blip r:embed="rId3">
            <a:alphaModFix/>
          </a:blip>
          <a:stretch>
            <a:fillRect/>
          </a:stretch>
        </p:blipFill>
        <p:spPr>
          <a:xfrm>
            <a:off x="0" y="1685913"/>
            <a:ext cx="5372100" cy="3457575"/>
          </a:xfrm>
          <a:prstGeom prst="rect">
            <a:avLst/>
          </a:prstGeom>
          <a:noFill/>
          <a:ln>
            <a:noFill/>
          </a:ln>
        </p:spPr>
      </p:pic>
      <p:pic>
        <p:nvPicPr>
          <p:cNvPr id="251" name="Google Shape;251;p47"/>
          <p:cNvPicPr preferRelativeResize="0"/>
          <p:nvPr/>
        </p:nvPicPr>
        <p:blipFill>
          <a:blip r:embed="rId4">
            <a:alphaModFix/>
          </a:blip>
          <a:stretch>
            <a:fillRect/>
          </a:stretch>
        </p:blipFill>
        <p:spPr>
          <a:xfrm>
            <a:off x="5372100" y="0"/>
            <a:ext cx="3771900" cy="3771900"/>
          </a:xfrm>
          <a:prstGeom prst="rect">
            <a:avLst/>
          </a:prstGeom>
          <a:noFill/>
          <a:ln>
            <a:noFill/>
          </a:ln>
        </p:spPr>
      </p:pic>
      <p:pic>
        <p:nvPicPr>
          <p:cNvPr id="252" name="Google Shape;252;p47"/>
          <p:cNvPicPr preferRelativeResize="0"/>
          <p:nvPr/>
        </p:nvPicPr>
        <p:blipFill>
          <a:blip r:embed="rId5">
            <a:alphaModFix/>
          </a:blip>
          <a:stretch>
            <a:fillRect/>
          </a:stretch>
        </p:blipFill>
        <p:spPr>
          <a:xfrm>
            <a:off x="-7" y="0"/>
            <a:ext cx="3631176" cy="2095499"/>
          </a:xfrm>
          <a:prstGeom prst="rect">
            <a:avLst/>
          </a:prstGeom>
          <a:noFill/>
          <a:ln>
            <a:noFill/>
          </a:ln>
        </p:spPr>
      </p:pic>
      <p:sp>
        <p:nvSpPr>
          <p:cNvPr id="253" name="Google Shape;253;p47"/>
          <p:cNvSpPr txBox="1"/>
          <p:nvPr/>
        </p:nvSpPr>
        <p:spPr>
          <a:xfrm>
            <a:off x="1877220" y="0"/>
            <a:ext cx="3507897"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FFC000"/>
                </a:solidFill>
                <a:latin typeface="Caveat"/>
                <a:ea typeface="Caveat"/>
                <a:cs typeface="Caveat"/>
                <a:sym typeface="Caveat"/>
              </a:rPr>
              <a:t>Personality</a:t>
            </a:r>
            <a:endParaRPr sz="4800" b="1" dirty="0">
              <a:solidFill>
                <a:srgbClr val="FFC000"/>
              </a:solidFill>
              <a:latin typeface="Caveat"/>
              <a:ea typeface="Caveat"/>
              <a:cs typeface="Caveat"/>
              <a:sym typeface="Caveat"/>
            </a:endParaRPr>
          </a:p>
        </p:txBody>
      </p:sp>
      <p:sp>
        <p:nvSpPr>
          <p:cNvPr id="254" name="Google Shape;254;p47"/>
          <p:cNvSpPr txBox="1"/>
          <p:nvPr/>
        </p:nvSpPr>
        <p:spPr>
          <a:xfrm>
            <a:off x="5290678" y="3990988"/>
            <a:ext cx="3853322"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00B050"/>
                </a:solidFill>
                <a:latin typeface="Caveat"/>
                <a:ea typeface="Caveat"/>
                <a:cs typeface="Caveat"/>
                <a:sym typeface="Caveat"/>
              </a:rPr>
              <a:t>Experiences</a:t>
            </a:r>
            <a:endParaRPr sz="4800" b="1" dirty="0">
              <a:solidFill>
                <a:srgbClr val="00B050"/>
              </a:solidFill>
              <a:latin typeface="Caveat"/>
              <a:ea typeface="Caveat"/>
              <a:cs typeface="Caveat"/>
              <a:sym typeface="Caveat"/>
            </a:endParaRPr>
          </a:p>
        </p:txBody>
      </p:sp>
      <p:sp>
        <p:nvSpPr>
          <p:cNvPr id="255" name="Google Shape;255;p47"/>
          <p:cNvSpPr txBox="1"/>
          <p:nvPr/>
        </p:nvSpPr>
        <p:spPr>
          <a:xfrm>
            <a:off x="2974902" y="2527300"/>
            <a:ext cx="2660578"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7030A0"/>
                </a:solidFill>
                <a:latin typeface="Caveat"/>
                <a:ea typeface="Caveat"/>
                <a:cs typeface="Caveat"/>
                <a:sym typeface="Caveat"/>
              </a:rPr>
              <a:t>Values</a:t>
            </a:r>
            <a:endParaRPr sz="4800" b="1" dirty="0">
              <a:solidFill>
                <a:srgbClr val="7030A0"/>
              </a:solidFill>
              <a:latin typeface="Caveat"/>
              <a:ea typeface="Caveat"/>
              <a:cs typeface="Caveat"/>
              <a:sym typeface="Caveat"/>
            </a:endParaRPr>
          </a:p>
        </p:txBody>
      </p:sp>
    </p:spTree>
    <p:extLst>
      <p:ext uri="{BB962C8B-B14F-4D97-AF65-F5344CB8AC3E}">
        <p14:creationId xmlns:p14="http://schemas.microsoft.com/office/powerpoint/2010/main" val="31170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fade">
                                      <p:cBhvr>
                                        <p:cTn id="12" dur="1000"/>
                                        <p:tgtEl>
                                          <p:spTgt spid="2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gtEl>
                                        <p:attrNameLst>
                                          <p:attrName>style.visibility</p:attrName>
                                        </p:attrNameLst>
                                      </p:cBhvr>
                                      <p:to>
                                        <p:strVal val="visible"/>
                                      </p:to>
                                    </p:set>
                                    <p:animEffect transition="in" filter="fade">
                                      <p:cBhvr>
                                        <p:cTn id="17" dur="1000"/>
                                        <p:tgtEl>
                                          <p:spTgt spid="2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1000"/>
                                        <p:tgtEl>
                                          <p:spTgt spid="2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4"/>
                                        </p:tgtEl>
                                        <p:attrNameLst>
                                          <p:attrName>style.visibility</p:attrName>
                                        </p:attrNameLst>
                                      </p:cBhvr>
                                      <p:to>
                                        <p:strVal val="visible"/>
                                      </p:to>
                                    </p:set>
                                    <p:animEffect transition="in" filter="fade">
                                      <p:cBhvr>
                                        <p:cTn id="27" dur="1000"/>
                                        <p:tgtEl>
                                          <p:spTgt spid="2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5"/>
                                        </p:tgtEl>
                                        <p:attrNameLst>
                                          <p:attrName>style.visibility</p:attrName>
                                        </p:attrNameLst>
                                      </p:cBhvr>
                                      <p:to>
                                        <p:strVal val="visible"/>
                                      </p:to>
                                    </p:set>
                                    <p:animEffect transition="in" filter="fade">
                                      <p:cBhvr>
                                        <p:cTn id="32"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9"/>
          <p:cNvPicPr preferRelativeResize="0"/>
          <p:nvPr/>
        </p:nvPicPr>
        <p:blipFill>
          <a:blip r:embed="rId3">
            <a:alphaModFix/>
          </a:blip>
          <a:stretch>
            <a:fillRect/>
          </a:stretch>
        </p:blipFill>
        <p:spPr>
          <a:xfrm>
            <a:off x="5372100" y="0"/>
            <a:ext cx="3771900" cy="3771900"/>
          </a:xfrm>
          <a:prstGeom prst="rect">
            <a:avLst/>
          </a:prstGeom>
          <a:noFill/>
          <a:ln>
            <a:noFill/>
          </a:ln>
        </p:spPr>
      </p:pic>
      <p:sp>
        <p:nvSpPr>
          <p:cNvPr id="266" name="Google Shape;266;p49"/>
          <p:cNvSpPr txBox="1"/>
          <p:nvPr/>
        </p:nvSpPr>
        <p:spPr>
          <a:xfrm>
            <a:off x="5117210" y="3968830"/>
            <a:ext cx="3826796" cy="8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9900FF"/>
                </a:solidFill>
                <a:latin typeface="Caveat"/>
                <a:ea typeface="Caveat"/>
                <a:cs typeface="Caveat"/>
                <a:sym typeface="Caveat"/>
              </a:rPr>
              <a:t>Experiences</a:t>
            </a:r>
            <a:endParaRPr sz="4800" b="1" dirty="0">
              <a:solidFill>
                <a:srgbClr val="9900FF"/>
              </a:solidFill>
              <a:latin typeface="Caveat"/>
              <a:ea typeface="Caveat"/>
              <a:cs typeface="Caveat"/>
              <a:sym typeface="Caveat"/>
            </a:endParaRPr>
          </a:p>
        </p:txBody>
      </p:sp>
      <p:sp>
        <p:nvSpPr>
          <p:cNvPr id="267" name="Google Shape;267;p49"/>
          <p:cNvSpPr txBox="1"/>
          <p:nvPr/>
        </p:nvSpPr>
        <p:spPr>
          <a:xfrm>
            <a:off x="112050" y="670000"/>
            <a:ext cx="4929600" cy="414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Basic Prompts to help you Reflect on Experiences:</a:t>
            </a:r>
            <a:endParaRPr sz="2400" dirty="0"/>
          </a:p>
          <a:p>
            <a:pPr marL="457200" lvl="0" indent="-381000" algn="l" rtl="0">
              <a:spcBef>
                <a:spcPts val="0"/>
              </a:spcBef>
              <a:spcAft>
                <a:spcPts val="0"/>
              </a:spcAft>
              <a:buSzPts val="2400"/>
              <a:buChar char="●"/>
            </a:pPr>
            <a:r>
              <a:rPr lang="en" sz="2400" dirty="0"/>
              <a:t>What </a:t>
            </a:r>
            <a:r>
              <a:rPr lang="en" sz="2400" b="1" dirty="0"/>
              <a:t>ROLES</a:t>
            </a:r>
            <a:r>
              <a:rPr lang="en" sz="2400" dirty="0"/>
              <a:t> do you have/had?</a:t>
            </a:r>
            <a:endParaRPr sz="2400" dirty="0"/>
          </a:p>
          <a:p>
            <a:pPr marL="457200" lvl="0" indent="-381000" algn="l" rtl="0">
              <a:spcBef>
                <a:spcPts val="0"/>
              </a:spcBef>
              <a:spcAft>
                <a:spcPts val="0"/>
              </a:spcAft>
              <a:buSzPts val="2400"/>
              <a:buChar char="●"/>
            </a:pPr>
            <a:r>
              <a:rPr lang="en" sz="2400" dirty="0"/>
              <a:t>What </a:t>
            </a:r>
            <a:r>
              <a:rPr lang="en" sz="2400" b="1" dirty="0"/>
              <a:t>S.E.E.</a:t>
            </a:r>
            <a:r>
              <a:rPr lang="en" sz="2400" dirty="0"/>
              <a:t>s (Significant Emotional Events) or </a:t>
            </a:r>
            <a:r>
              <a:rPr lang="en" sz="2400" b="1" dirty="0">
                <a:solidFill>
                  <a:schemeClr val="dk1"/>
                </a:solidFill>
              </a:rPr>
              <a:t>“Crucible Moments”</a:t>
            </a:r>
            <a:r>
              <a:rPr lang="en" sz="2400" dirty="0">
                <a:solidFill>
                  <a:schemeClr val="dk1"/>
                </a:solidFill>
              </a:rPr>
              <a:t> </a:t>
            </a:r>
            <a:r>
              <a:rPr lang="en" sz="2400" dirty="0"/>
              <a:t>have you experienced?</a:t>
            </a:r>
            <a:endParaRPr sz="2400" dirty="0"/>
          </a:p>
          <a:p>
            <a:pPr marL="457200" lvl="0" indent="-381000" algn="l" rtl="0">
              <a:spcBef>
                <a:spcPts val="0"/>
              </a:spcBef>
              <a:spcAft>
                <a:spcPts val="0"/>
              </a:spcAft>
              <a:buSzPts val="2400"/>
              <a:buChar char="●"/>
            </a:pPr>
            <a:r>
              <a:rPr lang="en" sz="2400" dirty="0">
                <a:solidFill>
                  <a:schemeClr val="dk1"/>
                </a:solidFill>
              </a:rPr>
              <a:t>What </a:t>
            </a:r>
            <a:r>
              <a:rPr lang="en" sz="2400" b="1" dirty="0">
                <a:solidFill>
                  <a:schemeClr val="dk1"/>
                </a:solidFill>
              </a:rPr>
              <a:t>SUCCESSES/FAILURES</a:t>
            </a:r>
            <a:r>
              <a:rPr lang="en" sz="2400" dirty="0">
                <a:solidFill>
                  <a:schemeClr val="dk1"/>
                </a:solidFill>
              </a:rPr>
              <a:t> have you experienced?</a:t>
            </a:r>
            <a:endParaRPr sz="2400" dirty="0"/>
          </a:p>
        </p:txBody>
      </p:sp>
    </p:spTree>
    <p:extLst>
      <p:ext uri="{BB962C8B-B14F-4D97-AF65-F5344CB8AC3E}">
        <p14:creationId xmlns:p14="http://schemas.microsoft.com/office/powerpoint/2010/main" val="162729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8"/>
          <p:cNvPicPr preferRelativeResize="0"/>
          <p:nvPr/>
        </p:nvPicPr>
        <p:blipFill>
          <a:blip r:embed="rId3">
            <a:alphaModFix/>
          </a:blip>
          <a:stretch>
            <a:fillRect/>
          </a:stretch>
        </p:blipFill>
        <p:spPr>
          <a:xfrm>
            <a:off x="533400" y="0"/>
            <a:ext cx="6858000" cy="5143500"/>
          </a:xfrm>
          <a:prstGeom prst="rect">
            <a:avLst/>
          </a:prstGeom>
          <a:noFill/>
          <a:ln>
            <a:noFill/>
          </a:ln>
        </p:spPr>
      </p:pic>
      <p:pic>
        <p:nvPicPr>
          <p:cNvPr id="2" name="Picture 1">
            <a:extLst>
              <a:ext uri="{FF2B5EF4-FFF2-40B4-BE49-F238E27FC236}">
                <a16:creationId xmlns:a16="http://schemas.microsoft.com/office/drawing/2014/main" id="{3E134829-A8D1-03A7-9C0B-7D467443A2CA}"/>
              </a:ext>
            </a:extLst>
          </p:cNvPr>
          <p:cNvPicPr>
            <a:picLocks noChangeAspect="1"/>
          </p:cNvPicPr>
          <p:nvPr/>
        </p:nvPicPr>
        <p:blipFill>
          <a:blip r:embed="rId4"/>
          <a:stretch>
            <a:fillRect/>
          </a:stretch>
        </p:blipFill>
        <p:spPr>
          <a:xfrm>
            <a:off x="7126739" y="0"/>
            <a:ext cx="1934711" cy="2571750"/>
          </a:xfrm>
          <a:prstGeom prst="rect">
            <a:avLst/>
          </a:prstGeom>
        </p:spPr>
      </p:pic>
    </p:spTree>
    <p:extLst>
      <p:ext uri="{BB962C8B-B14F-4D97-AF65-F5344CB8AC3E}">
        <p14:creationId xmlns:p14="http://schemas.microsoft.com/office/powerpoint/2010/main" val="3473166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A450F0-35D4-475F-C4AF-86EE088D43E8}"/>
              </a:ext>
            </a:extLst>
          </p:cNvPr>
          <p:cNvSpPr>
            <a:spLocks noGrp="1"/>
          </p:cNvSpPr>
          <p:nvPr>
            <p:ph idx="1"/>
          </p:nvPr>
        </p:nvSpPr>
        <p:spPr>
          <a:xfrm>
            <a:off x="3058160" y="182880"/>
            <a:ext cx="5811520" cy="4960619"/>
          </a:xfrm>
        </p:spPr>
        <p:txBody>
          <a:bodyPr>
            <a:noAutofit/>
          </a:bodyPr>
          <a:lstStyle/>
          <a:p>
            <a:pPr algn="ctr">
              <a:defRPr/>
            </a:pPr>
            <a:r>
              <a:rPr lang="en-US" altLang="en-US" sz="5400" dirty="0">
                <a:solidFill>
                  <a:srgbClr val="2D2D8A"/>
                </a:solidFill>
                <a:effectLst>
                  <a:outerShdw blurRad="38100" dist="38100" dir="2700000" algn="tl">
                    <a:srgbClr val="C0C0C0"/>
                  </a:outerShdw>
                </a:effectLst>
              </a:rPr>
              <a:t>Tell us about a time when you were at your </a:t>
            </a:r>
            <a:r>
              <a:rPr lang="en-US" altLang="en-US" sz="5400" u="sng" dirty="0">
                <a:solidFill>
                  <a:schemeClr val="accent1"/>
                </a:solidFill>
                <a:effectLst>
                  <a:outerShdw blurRad="38100" dist="38100" dir="2700000" algn="tl">
                    <a:srgbClr val="C0C0C0"/>
                  </a:outerShdw>
                </a:effectLst>
              </a:rPr>
              <a:t>personal best </a:t>
            </a:r>
            <a:r>
              <a:rPr lang="en-US" altLang="en-US" sz="5400" dirty="0">
                <a:solidFill>
                  <a:srgbClr val="2D2D8A"/>
                </a:solidFill>
                <a:effectLst>
                  <a:outerShdw blurRad="38100" dist="38100" dir="2700000" algn="tl">
                    <a:srgbClr val="C0C0C0"/>
                  </a:outerShdw>
                </a:effectLst>
              </a:rPr>
              <a:t>as a leader</a:t>
            </a:r>
            <a:r>
              <a:rPr lang="en-US" altLang="en-US" sz="3300" dirty="0">
                <a:solidFill>
                  <a:srgbClr val="2D2D8A"/>
                </a:solidFill>
                <a:effectLst>
                  <a:outerShdw blurRad="38100" dist="38100" dir="2700000" algn="tl">
                    <a:srgbClr val="C0C0C0"/>
                  </a:outerShdw>
                </a:effectLst>
              </a:rPr>
              <a:t>.</a:t>
            </a:r>
          </a:p>
        </p:txBody>
      </p:sp>
      <p:pic>
        <p:nvPicPr>
          <p:cNvPr id="2" name="Google Shape;132;p30">
            <a:extLst>
              <a:ext uri="{FF2B5EF4-FFF2-40B4-BE49-F238E27FC236}">
                <a16:creationId xmlns:a16="http://schemas.microsoft.com/office/drawing/2014/main" id="{D65FD92D-ACF9-97DE-F6F7-9B19BDECAC52}"/>
              </a:ext>
            </a:extLst>
          </p:cNvPr>
          <p:cNvPicPr preferRelativeResize="0"/>
          <p:nvPr/>
        </p:nvPicPr>
        <p:blipFill>
          <a:blip r:embed="rId2">
            <a:alphaModFix/>
          </a:blip>
          <a:stretch>
            <a:fillRect/>
          </a:stretch>
        </p:blipFill>
        <p:spPr>
          <a:xfrm>
            <a:off x="193040" y="590550"/>
            <a:ext cx="2580640" cy="3962400"/>
          </a:xfrm>
          <a:prstGeom prst="rect">
            <a:avLst/>
          </a:prstGeom>
          <a:noFill/>
          <a:ln>
            <a:no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3"/>
          <p:cNvSpPr txBox="1"/>
          <p:nvPr/>
        </p:nvSpPr>
        <p:spPr>
          <a:xfrm>
            <a:off x="304500" y="191600"/>
            <a:ext cx="8535000" cy="272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4800" i="1">
                <a:solidFill>
                  <a:schemeClr val="dk1"/>
                </a:solidFill>
              </a:rPr>
              <a:t>"The unexamined life is not worth living."</a:t>
            </a:r>
            <a:r>
              <a:rPr lang="en" sz="900">
                <a:solidFill>
                  <a:schemeClr val="dk1"/>
                </a:solidFill>
              </a:rPr>
              <a:t> </a:t>
            </a:r>
            <a:endParaRPr sz="900">
              <a:solidFill>
                <a:schemeClr val="dk1"/>
              </a:solidFill>
            </a:endParaRPr>
          </a:p>
          <a:p>
            <a:pPr marL="3657600" lvl="0" indent="-457200" algn="l" rtl="0">
              <a:lnSpc>
                <a:spcPct val="115000"/>
              </a:lnSpc>
              <a:spcBef>
                <a:spcPts val="0"/>
              </a:spcBef>
              <a:spcAft>
                <a:spcPts val="0"/>
              </a:spcAft>
              <a:buClr>
                <a:schemeClr val="dk1"/>
              </a:buClr>
              <a:buSzPts val="3600"/>
              <a:buChar char="-"/>
            </a:pPr>
            <a:r>
              <a:rPr lang="en" sz="3600">
                <a:solidFill>
                  <a:schemeClr val="dk1"/>
                </a:solidFill>
              </a:rPr>
              <a:t>Socrates</a:t>
            </a:r>
            <a:endParaRPr sz="3600" i="1">
              <a:solidFill>
                <a:schemeClr val="dk1"/>
              </a:solidFill>
            </a:endParaRPr>
          </a:p>
          <a:p>
            <a:pPr marL="0" lvl="0" indent="0" algn="l" rtl="0">
              <a:spcBef>
                <a:spcPts val="0"/>
              </a:spcBef>
              <a:spcAft>
                <a:spcPts val="0"/>
              </a:spcAft>
              <a:buNone/>
            </a:pPr>
            <a:endParaRPr/>
          </a:p>
        </p:txBody>
      </p:sp>
      <p:sp>
        <p:nvSpPr>
          <p:cNvPr id="159" name="Google Shape;159;p33"/>
          <p:cNvSpPr txBox="1"/>
          <p:nvPr/>
        </p:nvSpPr>
        <p:spPr>
          <a:xfrm>
            <a:off x="212775" y="2796475"/>
            <a:ext cx="8535000" cy="234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4800" i="1">
                <a:solidFill>
                  <a:schemeClr val="dk1"/>
                </a:solidFill>
              </a:rPr>
              <a:t>"The non-reflective leader is not worth having."</a:t>
            </a:r>
            <a:r>
              <a:rPr lang="en" sz="900">
                <a:solidFill>
                  <a:schemeClr val="dk1"/>
                </a:solidFill>
              </a:rPr>
              <a:t> </a:t>
            </a:r>
            <a:endParaRPr sz="900">
              <a:solidFill>
                <a:schemeClr val="dk1"/>
              </a:solidFill>
            </a:endParaRPr>
          </a:p>
          <a:p>
            <a:pPr marL="3657600" lvl="0" indent="-457200" algn="l" rtl="0">
              <a:lnSpc>
                <a:spcPct val="115000"/>
              </a:lnSpc>
              <a:spcBef>
                <a:spcPts val="0"/>
              </a:spcBef>
              <a:spcAft>
                <a:spcPts val="0"/>
              </a:spcAft>
              <a:buClr>
                <a:schemeClr val="dk1"/>
              </a:buClr>
              <a:buSzPts val="3600"/>
              <a:buChar char="-"/>
            </a:pPr>
            <a:r>
              <a:rPr lang="en" sz="3600">
                <a:solidFill>
                  <a:schemeClr val="dk1"/>
                </a:solidFill>
              </a:rPr>
              <a:t>Charlie</a:t>
            </a:r>
            <a:endParaRPr sz="3600" i="1">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0"/>
          <p:cNvSpPr txBox="1">
            <a:spLocks noGrp="1"/>
          </p:cNvSpPr>
          <p:nvPr>
            <p:ph type="title"/>
          </p:nvPr>
        </p:nvSpPr>
        <p:spPr>
          <a:xfrm>
            <a:off x="311700" y="599250"/>
            <a:ext cx="8520600" cy="38784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4800"/>
              <a:t>“Life can only be understood backwards; but it must be lived forwards.” </a:t>
            </a:r>
            <a:endParaRPr sz="4800"/>
          </a:p>
          <a:p>
            <a:pPr marL="2743200" lvl="0" indent="457200" algn="l" rtl="0">
              <a:lnSpc>
                <a:spcPct val="115000"/>
              </a:lnSpc>
              <a:spcBef>
                <a:spcPts val="0"/>
              </a:spcBef>
              <a:spcAft>
                <a:spcPts val="0"/>
              </a:spcAft>
              <a:buNone/>
            </a:pPr>
            <a:r>
              <a:rPr lang="en"/>
              <a:t>— Søren Kierkegaard</a:t>
            </a:r>
            <a:endParaRPr/>
          </a:p>
          <a:p>
            <a:pPr marL="0" lvl="0" indent="0" algn="ctr" rtl="0">
              <a:spcBef>
                <a:spcPts val="0"/>
              </a:spcBef>
              <a:spcAft>
                <a:spcPts val="0"/>
              </a:spcAft>
              <a:buNone/>
            </a:pPr>
            <a:endParaRPr/>
          </a:p>
        </p:txBody>
      </p:sp>
    </p:spTree>
    <p:extLst>
      <p:ext uri="{BB962C8B-B14F-4D97-AF65-F5344CB8AC3E}">
        <p14:creationId xmlns:p14="http://schemas.microsoft.com/office/powerpoint/2010/main" val="932791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50000"/>
              </a:spcBef>
              <a:buClr>
                <a:srgbClr val="092565"/>
              </a:buClr>
              <a:defRPr sz="1800" b="1">
                <a:solidFill>
                  <a:srgbClr val="092565"/>
                </a:solidFill>
                <a:latin typeface="Times New Roman" panose="02020603050405020304" pitchFamily="18" charset="0"/>
              </a:defRPr>
            </a:lvl1pPr>
            <a:lvl2pPr marL="557213" indent="-214313">
              <a:spcBef>
                <a:spcPct val="50000"/>
              </a:spcBef>
              <a:buClr>
                <a:srgbClr val="092565"/>
              </a:buClr>
              <a:buFont typeface="Times New Roman" panose="02020603050405020304" pitchFamily="18" charset="0"/>
              <a:buChar char="–"/>
              <a:defRPr sz="1500">
                <a:solidFill>
                  <a:srgbClr val="092565"/>
                </a:solidFill>
                <a:latin typeface="Times New Roman" panose="02020603050405020304" pitchFamily="18" charset="0"/>
              </a:defRPr>
            </a:lvl2pPr>
            <a:lvl3pPr marL="857250" indent="-171450">
              <a:spcBef>
                <a:spcPct val="50000"/>
              </a:spcBef>
              <a:buClr>
                <a:srgbClr val="092565"/>
              </a:buClr>
              <a:buChar char="•"/>
              <a:defRPr sz="1500">
                <a:solidFill>
                  <a:srgbClr val="092565"/>
                </a:solidFill>
                <a:latin typeface="Times New Roman" panose="02020603050405020304" pitchFamily="18" charset="0"/>
              </a:defRPr>
            </a:lvl3pPr>
            <a:lvl4pPr marL="1200150" indent="-171450">
              <a:spcBef>
                <a:spcPct val="50000"/>
              </a:spcBef>
              <a:buClr>
                <a:srgbClr val="092565"/>
              </a:buClr>
              <a:buFont typeface="Times New Roman" panose="02020603050405020304" pitchFamily="18" charset="0"/>
              <a:buChar char="–"/>
              <a:defRPr sz="1500">
                <a:solidFill>
                  <a:srgbClr val="092565"/>
                </a:solidFill>
                <a:latin typeface="Times New Roman" panose="02020603050405020304" pitchFamily="18" charset="0"/>
              </a:defRPr>
            </a:lvl4pPr>
            <a:lvl5pPr marL="1543050" indent="-171450">
              <a:spcBef>
                <a:spcPct val="50000"/>
              </a:spcBef>
              <a:buClr>
                <a:srgbClr val="092565"/>
              </a:buClr>
              <a:buChar char="•"/>
              <a:defRPr sz="1500">
                <a:solidFill>
                  <a:srgbClr val="092565"/>
                </a:solidFill>
                <a:latin typeface="Times New Roman" panose="02020603050405020304" pitchFamily="18" charset="0"/>
              </a:defRPr>
            </a:lvl5pPr>
            <a:lvl6pPr marL="18859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6pPr>
            <a:lvl7pPr marL="22288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7pPr>
            <a:lvl8pPr marL="25717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8pPr>
            <a:lvl9pPr marL="2914650" indent="-171450" eaLnBrk="0" fontAlgn="base" hangingPunct="0">
              <a:spcBef>
                <a:spcPct val="50000"/>
              </a:spcBef>
              <a:spcAft>
                <a:spcPct val="0"/>
              </a:spcAft>
              <a:buClr>
                <a:srgbClr val="092565"/>
              </a:buClr>
              <a:buChar char="•"/>
              <a:defRPr sz="1500">
                <a:solidFill>
                  <a:srgbClr val="092565"/>
                </a:solidFill>
                <a:latin typeface="Times New Roman" panose="02020603050405020304" pitchFamily="18" charset="0"/>
              </a:defRPr>
            </a:lvl9pPr>
          </a:lstStyle>
          <a:p>
            <a:pPr fontAlgn="base">
              <a:spcBef>
                <a:spcPct val="0"/>
              </a:spcBef>
              <a:spcAft>
                <a:spcPct val="0"/>
              </a:spcAft>
              <a:buClrTx/>
            </a:pPr>
            <a:fld id="{5FCDB076-9D5A-420E-B045-CA9229802344}" type="slidenum">
              <a:rPr lang="en-US" altLang="en-US" sz="700" b="0">
                <a:solidFill>
                  <a:srgbClr val="FFD939"/>
                </a:solidFill>
                <a:cs typeface="Arial" panose="020B0604020202020204" pitchFamily="34" charset="0"/>
              </a:rPr>
              <a:pPr fontAlgn="base">
                <a:spcBef>
                  <a:spcPct val="0"/>
                </a:spcBef>
                <a:spcAft>
                  <a:spcPct val="0"/>
                </a:spcAft>
                <a:buClrTx/>
              </a:pPr>
              <a:t>41</a:t>
            </a:fld>
            <a:endParaRPr lang="en-US" altLang="en-US" sz="700" b="0">
              <a:solidFill>
                <a:srgbClr val="FFD939"/>
              </a:solidFill>
              <a:cs typeface="Arial" panose="020B0604020202020204" pitchFamily="34" charset="0"/>
            </a:endParaRPr>
          </a:p>
        </p:txBody>
      </p:sp>
      <p:sp>
        <p:nvSpPr>
          <p:cNvPr id="9221" name="Rectangle 5"/>
          <p:cNvSpPr>
            <a:spLocks noChangeArrowheads="1"/>
          </p:cNvSpPr>
          <p:nvPr/>
        </p:nvSpPr>
        <p:spPr bwMode="auto">
          <a:xfrm>
            <a:off x="0" y="4295762"/>
            <a:ext cx="9144000" cy="623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a:defRPr sz="2000">
                <a:solidFill>
                  <a:srgbClr val="092565"/>
                </a:solidFill>
                <a:latin typeface="Times New Roman" panose="02020603050405020304" pitchFamily="18" charset="0"/>
                <a:cs typeface="Arial" panose="020B0604020202020204" pitchFamily="34" charset="0"/>
              </a:defRPr>
            </a:lvl1pPr>
            <a:lvl2pPr marL="742950" indent="-285750">
              <a:defRPr sz="2000">
                <a:solidFill>
                  <a:srgbClr val="092565"/>
                </a:solidFill>
                <a:latin typeface="Times New Roman" panose="02020603050405020304" pitchFamily="18" charset="0"/>
                <a:cs typeface="Arial" panose="020B0604020202020204" pitchFamily="34" charset="0"/>
              </a:defRPr>
            </a:lvl2pPr>
            <a:lvl3pPr marL="1143000" indent="-228600">
              <a:defRPr sz="2000">
                <a:solidFill>
                  <a:srgbClr val="092565"/>
                </a:solidFill>
                <a:latin typeface="Times New Roman" panose="02020603050405020304" pitchFamily="18" charset="0"/>
                <a:cs typeface="Arial" panose="020B0604020202020204" pitchFamily="34" charset="0"/>
              </a:defRPr>
            </a:lvl3pPr>
            <a:lvl4pPr marL="1600200" indent="-228600">
              <a:defRPr sz="2000">
                <a:solidFill>
                  <a:srgbClr val="092565"/>
                </a:solidFill>
                <a:latin typeface="Times New Roman" panose="02020603050405020304" pitchFamily="18" charset="0"/>
                <a:cs typeface="Arial" panose="020B0604020202020204" pitchFamily="34" charset="0"/>
              </a:defRPr>
            </a:lvl4pPr>
            <a:lvl5pPr marL="2057400" indent="-228600">
              <a:defRPr sz="2000">
                <a:solidFill>
                  <a:srgbClr val="092565"/>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rgbClr val="092565"/>
                </a:solidFill>
                <a:latin typeface="Times New Roman" panose="02020603050405020304" pitchFamily="18" charset="0"/>
                <a:cs typeface="Arial" panose="020B0604020202020204" pitchFamily="34" charset="0"/>
              </a:defRPr>
            </a:lvl9pPr>
          </a:lstStyle>
          <a:p>
            <a:pPr algn="ctr" fontAlgn="base">
              <a:spcBef>
                <a:spcPct val="0"/>
              </a:spcBef>
              <a:spcAft>
                <a:spcPct val="0"/>
              </a:spcAft>
            </a:pPr>
            <a:r>
              <a:rPr lang="en-US" altLang="en-US" sz="3600" b="1" i="1"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Self Awareness &amp; Decision Making</a:t>
            </a:r>
            <a:endParaRPr lang="en-US" altLang="en-US" sz="3300" i="1"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628650" y="470032"/>
            <a:ext cx="7886700" cy="994200"/>
          </a:xfrm>
        </p:spPr>
        <p:txBody>
          <a:bodyPr/>
          <a:lstStyle/>
          <a:p>
            <a:pPr algn="ctr"/>
            <a:r>
              <a:rPr lang="en-US" altLang="en-US" sz="5400" b="1" u="sng"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Leadership Journey</a:t>
            </a:r>
            <a:br>
              <a:rPr lang="en-US" altLang="en-US" sz="5400" b="1" u="sng" dirty="0">
                <a:solidFill>
                  <a:schemeClr val="tx1">
                    <a:lumMod val="65000"/>
                    <a:lumOff val="35000"/>
                  </a:schemeClr>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br>
            <a:endParaRPr lang="en-US" sz="5400" dirty="0"/>
          </a:p>
        </p:txBody>
      </p:sp>
      <p:pic>
        <p:nvPicPr>
          <p:cNvPr id="4" name="Picture 3"/>
          <p:cNvPicPr>
            <a:picLocks noChangeAspect="1"/>
          </p:cNvPicPr>
          <p:nvPr/>
        </p:nvPicPr>
        <p:blipFill>
          <a:blip r:embed="rId3"/>
          <a:stretch>
            <a:fillRect/>
          </a:stretch>
        </p:blipFill>
        <p:spPr>
          <a:xfrm>
            <a:off x="6660977" y="1476577"/>
            <a:ext cx="2365881" cy="2365881"/>
          </a:xfrm>
          <a:prstGeom prst="rect">
            <a:avLst/>
          </a:prstGeom>
        </p:spPr>
      </p:pic>
      <p:pic>
        <p:nvPicPr>
          <p:cNvPr id="5" name="Picture 4"/>
          <p:cNvPicPr>
            <a:picLocks noChangeAspect="1"/>
          </p:cNvPicPr>
          <p:nvPr/>
        </p:nvPicPr>
        <p:blipFill>
          <a:blip r:embed="rId4"/>
          <a:stretch>
            <a:fillRect/>
          </a:stretch>
        </p:blipFill>
        <p:spPr>
          <a:xfrm>
            <a:off x="0" y="1135828"/>
            <a:ext cx="2097758" cy="3277747"/>
          </a:xfrm>
          <a:prstGeom prst="rect">
            <a:avLst/>
          </a:prstGeom>
        </p:spPr>
      </p:pic>
      <p:pic>
        <p:nvPicPr>
          <p:cNvPr id="6" name="Picture 5"/>
          <p:cNvPicPr>
            <a:picLocks noChangeAspect="1"/>
          </p:cNvPicPr>
          <p:nvPr/>
        </p:nvPicPr>
        <p:blipFill>
          <a:blip r:embed="rId5"/>
          <a:stretch>
            <a:fillRect/>
          </a:stretch>
        </p:blipFill>
        <p:spPr>
          <a:xfrm>
            <a:off x="2782763" y="1310475"/>
            <a:ext cx="3603060" cy="2737208"/>
          </a:xfrm>
          <a:prstGeom prst="rect">
            <a:avLst/>
          </a:prstGeom>
        </p:spPr>
      </p:pic>
    </p:spTree>
    <p:extLst>
      <p:ext uri="{BB962C8B-B14F-4D97-AF65-F5344CB8AC3E}">
        <p14:creationId xmlns:p14="http://schemas.microsoft.com/office/powerpoint/2010/main" val="1657519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lie Baby3.jpg">
            <a:extLst>
              <a:ext uri="{FF2B5EF4-FFF2-40B4-BE49-F238E27FC236}">
                <a16:creationId xmlns:a16="http://schemas.microsoft.com/office/drawing/2014/main" id="{3E1B7746-C7C5-9537-81BC-33EEC725C4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0385" y="1"/>
            <a:ext cx="1344215" cy="191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arlie Young.jpg">
            <a:extLst>
              <a:ext uri="{FF2B5EF4-FFF2-40B4-BE49-F238E27FC236}">
                <a16:creationId xmlns:a16="http://schemas.microsoft.com/office/drawing/2014/main" id="{D0E01C39-ED16-F318-A01C-8C77727531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1432"/>
            <a:ext cx="2747963" cy="215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_4665.JPG">
            <a:extLst>
              <a:ext uri="{FF2B5EF4-FFF2-40B4-BE49-F238E27FC236}">
                <a16:creationId xmlns:a16="http://schemas.microsoft.com/office/drawing/2014/main" id="{45DFF1E1-81B7-E02C-33D4-B1935C1990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13098"/>
            <a:ext cx="2686050" cy="290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umb_IMG_1469_1024.jpg">
            <a:extLst>
              <a:ext uri="{FF2B5EF4-FFF2-40B4-BE49-F238E27FC236}">
                <a16:creationId xmlns:a16="http://schemas.microsoft.com/office/drawing/2014/main" id="{960F6129-AAE3-2DA4-E71B-9F67D27BDB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3716" y="1943100"/>
            <a:ext cx="2209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G_4761.JPG">
            <a:extLst>
              <a:ext uri="{FF2B5EF4-FFF2-40B4-BE49-F238E27FC236}">
                <a16:creationId xmlns:a16="http://schemas.microsoft.com/office/drawing/2014/main" id="{93077D0D-ADB1-2A0C-2842-CB16B64FB2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9718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G_2894.JPG">
            <a:extLst>
              <a:ext uri="{FF2B5EF4-FFF2-40B4-BE49-F238E27FC236}">
                <a16:creationId xmlns:a16="http://schemas.microsoft.com/office/drawing/2014/main" id="{FE08E46C-79A2-4825-FC89-05D5980A31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71850" y="3540919"/>
            <a:ext cx="211455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am_1024.jpg">
            <a:extLst>
              <a:ext uri="{FF2B5EF4-FFF2-40B4-BE49-F238E27FC236}">
                <a16:creationId xmlns:a16="http://schemas.microsoft.com/office/drawing/2014/main" id="{CD34114C-0113-0A37-4742-A64B5E17C79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1" y="1885951"/>
            <a:ext cx="3069431" cy="166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59EDA68C-0865-47F4-B9FF-9116B877BF60}"/>
              </a:ext>
            </a:extLst>
          </p:cNvPr>
          <p:cNvSpPr txBox="1">
            <a:spLocks noChangeArrowheads="1"/>
          </p:cNvSpPr>
          <p:nvPr/>
        </p:nvSpPr>
        <p:spPr>
          <a:xfrm>
            <a:off x="457200" y="121539"/>
            <a:ext cx="8229600" cy="726281"/>
          </a:xfrm>
          <a:prstGeom prst="rect">
            <a:avLst/>
          </a:prstGeom>
        </p:spPr>
        <p:txBody>
          <a:bodyPr lIns="68580" tIns="34290" rIns="68580" bIns="34290"/>
          <a:lstStyle>
            <a:lvl1pPr algn="l" rtl="0" eaLnBrk="0" fontAlgn="base" hangingPunct="0">
              <a:lnSpc>
                <a:spcPct val="90000"/>
              </a:lnSpc>
              <a:spcBef>
                <a:spcPct val="0"/>
              </a:spcBef>
              <a:spcAft>
                <a:spcPct val="0"/>
              </a:spcAft>
              <a:defRPr sz="2800" b="1">
                <a:solidFill>
                  <a:srgbClr val="092565"/>
                </a:solidFill>
                <a:latin typeface="+mj-lt"/>
                <a:ea typeface="+mj-ea"/>
                <a:cs typeface="+mj-cs"/>
              </a:defRPr>
            </a:lvl1pPr>
            <a:lvl2pPr algn="l" rtl="0" eaLnBrk="0" fontAlgn="base" hangingPunct="0">
              <a:lnSpc>
                <a:spcPct val="90000"/>
              </a:lnSpc>
              <a:spcBef>
                <a:spcPct val="0"/>
              </a:spcBef>
              <a:spcAft>
                <a:spcPct val="0"/>
              </a:spcAft>
              <a:defRPr sz="2800" b="1">
                <a:solidFill>
                  <a:srgbClr val="092565"/>
                </a:solidFill>
                <a:latin typeface="Verdana" pitchFamily="34" charset="0"/>
              </a:defRPr>
            </a:lvl2pPr>
            <a:lvl3pPr algn="l" rtl="0" eaLnBrk="0" fontAlgn="base" hangingPunct="0">
              <a:lnSpc>
                <a:spcPct val="90000"/>
              </a:lnSpc>
              <a:spcBef>
                <a:spcPct val="0"/>
              </a:spcBef>
              <a:spcAft>
                <a:spcPct val="0"/>
              </a:spcAft>
              <a:defRPr sz="2800" b="1">
                <a:solidFill>
                  <a:srgbClr val="092565"/>
                </a:solidFill>
                <a:latin typeface="Verdana" pitchFamily="34" charset="0"/>
              </a:defRPr>
            </a:lvl3pPr>
            <a:lvl4pPr algn="l" rtl="0" eaLnBrk="0" fontAlgn="base" hangingPunct="0">
              <a:lnSpc>
                <a:spcPct val="90000"/>
              </a:lnSpc>
              <a:spcBef>
                <a:spcPct val="0"/>
              </a:spcBef>
              <a:spcAft>
                <a:spcPct val="0"/>
              </a:spcAft>
              <a:defRPr sz="2800" b="1">
                <a:solidFill>
                  <a:srgbClr val="092565"/>
                </a:solidFill>
                <a:latin typeface="Verdana" pitchFamily="34" charset="0"/>
              </a:defRPr>
            </a:lvl4pPr>
            <a:lvl5pPr algn="l" rtl="0" eaLnBrk="0" fontAlgn="base" hangingPunct="0">
              <a:lnSpc>
                <a:spcPct val="90000"/>
              </a:lnSpc>
              <a:spcBef>
                <a:spcPct val="0"/>
              </a:spcBef>
              <a:spcAft>
                <a:spcPct val="0"/>
              </a:spcAft>
              <a:defRPr sz="2800" b="1">
                <a:solidFill>
                  <a:srgbClr val="092565"/>
                </a:solidFill>
                <a:latin typeface="Verdana" pitchFamily="34" charset="0"/>
              </a:defRPr>
            </a:lvl5pPr>
            <a:lvl6pPr marL="457200" algn="l" rtl="0" fontAlgn="base">
              <a:lnSpc>
                <a:spcPct val="90000"/>
              </a:lnSpc>
              <a:spcBef>
                <a:spcPct val="0"/>
              </a:spcBef>
              <a:spcAft>
                <a:spcPct val="0"/>
              </a:spcAft>
              <a:defRPr sz="2800" b="1">
                <a:solidFill>
                  <a:srgbClr val="092565"/>
                </a:solidFill>
                <a:latin typeface="Verdana" pitchFamily="34" charset="0"/>
              </a:defRPr>
            </a:lvl6pPr>
            <a:lvl7pPr marL="914400" algn="l" rtl="0" fontAlgn="base">
              <a:lnSpc>
                <a:spcPct val="90000"/>
              </a:lnSpc>
              <a:spcBef>
                <a:spcPct val="0"/>
              </a:spcBef>
              <a:spcAft>
                <a:spcPct val="0"/>
              </a:spcAft>
              <a:defRPr sz="2800" b="1">
                <a:solidFill>
                  <a:srgbClr val="092565"/>
                </a:solidFill>
                <a:latin typeface="Verdana" pitchFamily="34" charset="0"/>
              </a:defRPr>
            </a:lvl7pPr>
            <a:lvl8pPr marL="1371600" algn="l" rtl="0" fontAlgn="base">
              <a:lnSpc>
                <a:spcPct val="90000"/>
              </a:lnSpc>
              <a:spcBef>
                <a:spcPct val="0"/>
              </a:spcBef>
              <a:spcAft>
                <a:spcPct val="0"/>
              </a:spcAft>
              <a:defRPr sz="2800" b="1">
                <a:solidFill>
                  <a:srgbClr val="092565"/>
                </a:solidFill>
                <a:latin typeface="Verdana" pitchFamily="34" charset="0"/>
              </a:defRPr>
            </a:lvl8pPr>
            <a:lvl9pPr marL="1828800" algn="l" rtl="0" fontAlgn="base">
              <a:lnSpc>
                <a:spcPct val="90000"/>
              </a:lnSpc>
              <a:spcBef>
                <a:spcPct val="0"/>
              </a:spcBef>
              <a:spcAft>
                <a:spcPct val="0"/>
              </a:spcAft>
              <a:defRPr sz="2800" b="1">
                <a:solidFill>
                  <a:srgbClr val="092565"/>
                </a:solidFill>
                <a:latin typeface="Verdana" pitchFamily="34" charset="0"/>
              </a:defRPr>
            </a:lvl9pPr>
          </a:lstStyle>
          <a:p>
            <a:pPr algn="ctr">
              <a:lnSpc>
                <a:spcPct val="100000"/>
              </a:lnSpc>
            </a:pPr>
            <a:r>
              <a:rPr lang="en-US" altLang="en-US" sz="2700" dirty="0">
                <a:latin typeface="Arial" panose="020B0604020202020204" pitchFamily="34" charset="0"/>
                <a:cs typeface="Arial" panose="020B0604020202020204" pitchFamily="34" charset="0"/>
              </a:rPr>
              <a:t>Decision-Making</a:t>
            </a:r>
          </a:p>
        </p:txBody>
      </p:sp>
      <p:sp>
        <p:nvSpPr>
          <p:cNvPr id="3" name="Rectangle 3">
            <a:extLst>
              <a:ext uri="{FF2B5EF4-FFF2-40B4-BE49-F238E27FC236}">
                <a16:creationId xmlns:a16="http://schemas.microsoft.com/office/drawing/2014/main" id="{51F29FDE-49AC-43FE-B76F-C44EC151496A}"/>
              </a:ext>
            </a:extLst>
          </p:cNvPr>
          <p:cNvSpPr txBox="1">
            <a:spLocks noChangeArrowheads="1"/>
          </p:cNvSpPr>
          <p:nvPr/>
        </p:nvSpPr>
        <p:spPr bwMode="auto">
          <a:xfrm>
            <a:off x="0" y="801548"/>
            <a:ext cx="9144000" cy="4047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28600" indent="-228600" algn="l" rtl="0" eaLnBrk="0" fontAlgn="base" hangingPunct="0">
              <a:spcBef>
                <a:spcPct val="50000"/>
              </a:spcBef>
              <a:spcAft>
                <a:spcPct val="0"/>
              </a:spcAft>
              <a:buClr>
                <a:srgbClr val="092565"/>
              </a:buClr>
              <a:defRPr sz="2400" b="1">
                <a:solidFill>
                  <a:srgbClr val="092565"/>
                </a:solidFill>
                <a:latin typeface="+mn-lt"/>
                <a:ea typeface="+mn-ea"/>
                <a:cs typeface="+mn-cs"/>
              </a:defRPr>
            </a:lvl1pPr>
            <a:lvl2pPr marL="579438" indent="-236538" algn="l" rtl="0" eaLnBrk="0" fontAlgn="base" hangingPunct="0">
              <a:spcBef>
                <a:spcPct val="50000"/>
              </a:spcBef>
              <a:spcAft>
                <a:spcPct val="0"/>
              </a:spcAft>
              <a:buClr>
                <a:srgbClr val="092565"/>
              </a:buClr>
              <a:buFont typeface="Times New Roman" panose="02020603050405020304" pitchFamily="18" charset="0"/>
              <a:buChar char="–"/>
              <a:defRPr sz="2000">
                <a:solidFill>
                  <a:srgbClr val="092565"/>
                </a:solidFill>
                <a:latin typeface="+mn-lt"/>
              </a:defRPr>
            </a:lvl2pPr>
            <a:lvl3pPr marL="982663" indent="-231775" algn="l" rtl="0" eaLnBrk="0" fontAlgn="base" hangingPunct="0">
              <a:spcBef>
                <a:spcPct val="50000"/>
              </a:spcBef>
              <a:spcAft>
                <a:spcPct val="0"/>
              </a:spcAft>
              <a:buClr>
                <a:srgbClr val="092565"/>
              </a:buClr>
              <a:buChar char="•"/>
              <a:defRPr sz="2000">
                <a:solidFill>
                  <a:srgbClr val="092565"/>
                </a:solidFill>
                <a:latin typeface="+mn-lt"/>
              </a:defRPr>
            </a:lvl3pPr>
            <a:lvl4pPr marL="1328738" indent="-231775" algn="l" rtl="0" eaLnBrk="0" fontAlgn="base" hangingPunct="0">
              <a:spcBef>
                <a:spcPct val="50000"/>
              </a:spcBef>
              <a:spcAft>
                <a:spcPct val="0"/>
              </a:spcAft>
              <a:buClr>
                <a:srgbClr val="092565"/>
              </a:buClr>
              <a:buFont typeface="Times New Roman" panose="02020603050405020304" pitchFamily="18" charset="0"/>
              <a:buChar char="–"/>
              <a:defRPr sz="2000">
                <a:solidFill>
                  <a:srgbClr val="092565"/>
                </a:solidFill>
                <a:latin typeface="+mn-lt"/>
              </a:defRPr>
            </a:lvl4pPr>
            <a:lvl5pPr marL="1611313" indent="-168275" algn="l" rtl="0" eaLnBrk="0" fontAlgn="base" hangingPunct="0">
              <a:spcBef>
                <a:spcPct val="50000"/>
              </a:spcBef>
              <a:spcAft>
                <a:spcPct val="0"/>
              </a:spcAft>
              <a:buClr>
                <a:srgbClr val="092565"/>
              </a:buClr>
              <a:buChar char="•"/>
              <a:defRPr sz="2000">
                <a:solidFill>
                  <a:srgbClr val="092565"/>
                </a:solidFill>
                <a:latin typeface="+mn-lt"/>
              </a:defRPr>
            </a:lvl5pPr>
            <a:lvl6pPr marL="2068513" indent="-168275" algn="l" rtl="0" fontAlgn="base">
              <a:spcBef>
                <a:spcPct val="50000"/>
              </a:spcBef>
              <a:spcAft>
                <a:spcPct val="0"/>
              </a:spcAft>
              <a:buClr>
                <a:srgbClr val="092565"/>
              </a:buClr>
              <a:buChar char="•"/>
              <a:defRPr sz="2000">
                <a:solidFill>
                  <a:srgbClr val="092565"/>
                </a:solidFill>
                <a:latin typeface="+mn-lt"/>
              </a:defRPr>
            </a:lvl6pPr>
            <a:lvl7pPr marL="2525713" indent="-168275" algn="l" rtl="0" fontAlgn="base">
              <a:spcBef>
                <a:spcPct val="50000"/>
              </a:spcBef>
              <a:spcAft>
                <a:spcPct val="0"/>
              </a:spcAft>
              <a:buClr>
                <a:srgbClr val="092565"/>
              </a:buClr>
              <a:buChar char="•"/>
              <a:defRPr sz="2000">
                <a:solidFill>
                  <a:srgbClr val="092565"/>
                </a:solidFill>
                <a:latin typeface="+mn-lt"/>
              </a:defRPr>
            </a:lvl7pPr>
            <a:lvl8pPr marL="2982913" indent="-168275" algn="l" rtl="0" fontAlgn="base">
              <a:spcBef>
                <a:spcPct val="50000"/>
              </a:spcBef>
              <a:spcAft>
                <a:spcPct val="0"/>
              </a:spcAft>
              <a:buClr>
                <a:srgbClr val="092565"/>
              </a:buClr>
              <a:buChar char="•"/>
              <a:defRPr sz="2000">
                <a:solidFill>
                  <a:srgbClr val="092565"/>
                </a:solidFill>
                <a:latin typeface="+mn-lt"/>
              </a:defRPr>
            </a:lvl8pPr>
            <a:lvl9pPr marL="3440113" indent="-168275" algn="l" rtl="0" fontAlgn="base">
              <a:spcBef>
                <a:spcPct val="50000"/>
              </a:spcBef>
              <a:spcAft>
                <a:spcPct val="0"/>
              </a:spcAft>
              <a:buClr>
                <a:srgbClr val="092565"/>
              </a:buClr>
              <a:buChar char="•"/>
              <a:defRPr sz="2000">
                <a:solidFill>
                  <a:srgbClr val="092565"/>
                </a:solidFill>
                <a:latin typeface="+mn-lt"/>
              </a:defRPr>
            </a:lvl9pPr>
          </a:lstStyle>
          <a:p>
            <a:pPr marL="0" indent="0" eaLnBrk="1" hangingPunct="1">
              <a:lnSpc>
                <a:spcPct val="80000"/>
              </a:lnSpc>
              <a:defRPr/>
            </a:pPr>
            <a:r>
              <a:rPr lang="en-US" b="0" kern="0" dirty="0">
                <a:latin typeface="Arial" panose="020B0604020202020204" pitchFamily="34" charset="0"/>
                <a:cs typeface="Arial" panose="020B0604020202020204" pitchFamily="34" charset="0"/>
              </a:rPr>
              <a:t>Our decision-making process is around 50% based off how we remember our past, 40% how we view the future, and 10% the present. </a:t>
            </a:r>
          </a:p>
          <a:p>
            <a:pPr marL="257175" indent="-257175" eaLnBrk="1" hangingPunct="1">
              <a:lnSpc>
                <a:spcPct val="80000"/>
              </a:lnSpc>
              <a:buFontTx/>
              <a:buChar char="-"/>
              <a:defRPr/>
            </a:pPr>
            <a:endParaRPr lang="en-US" b="0" kern="0" dirty="0">
              <a:latin typeface="Arial" panose="020B0604020202020204" pitchFamily="34" charset="0"/>
              <a:cs typeface="Arial" panose="020B0604020202020204" pitchFamily="34" charset="0"/>
            </a:endParaRPr>
          </a:p>
          <a:p>
            <a:pPr marL="257175" indent="-257175" eaLnBrk="1" hangingPunct="1">
              <a:lnSpc>
                <a:spcPct val="80000"/>
              </a:lnSpc>
              <a:buFontTx/>
              <a:buChar char="-"/>
              <a:defRPr/>
            </a:pPr>
            <a:endParaRPr lang="en-US" b="0" kern="0" dirty="0">
              <a:latin typeface="Arial" panose="020B0604020202020204" pitchFamily="34" charset="0"/>
              <a:cs typeface="Arial" panose="020B0604020202020204" pitchFamily="34" charset="0"/>
            </a:endParaRPr>
          </a:p>
          <a:p>
            <a:pPr marL="257175" indent="-257175" eaLnBrk="1" hangingPunct="1">
              <a:lnSpc>
                <a:spcPct val="80000"/>
              </a:lnSpc>
              <a:buFontTx/>
              <a:buChar char="-"/>
              <a:defRPr/>
            </a:pPr>
            <a:endParaRPr lang="en-US" b="0" kern="0" dirty="0">
              <a:latin typeface="Arial" panose="020B0604020202020204" pitchFamily="34" charset="0"/>
              <a:cs typeface="Arial" panose="020B0604020202020204" pitchFamily="34" charset="0"/>
            </a:endParaRPr>
          </a:p>
          <a:p>
            <a:pPr marL="0" indent="0" eaLnBrk="1" hangingPunct="1">
              <a:lnSpc>
                <a:spcPct val="80000"/>
              </a:lnSpc>
              <a:defRPr/>
            </a:pPr>
            <a:r>
              <a:rPr lang="en-US" kern="0" dirty="0">
                <a:latin typeface="Arial" panose="020B0604020202020204" pitchFamily="34" charset="0"/>
                <a:cs typeface="Arial" panose="020B0604020202020204" pitchFamily="34" charset="0"/>
              </a:rPr>
              <a:t>The Leadership Journey </a:t>
            </a:r>
            <a:r>
              <a:rPr lang="en-US" b="0" kern="0" dirty="0">
                <a:latin typeface="Arial" panose="020B0604020202020204" pitchFamily="34" charset="0"/>
                <a:cs typeface="Arial" panose="020B0604020202020204" pitchFamily="34" charset="0"/>
              </a:rPr>
              <a:t>is an exercise that helps us better understand our thought processes (mental models) impacting our decision making, especially those that hinder our ability to think differently and cause us to make repeated mistakes or limit our progress. </a:t>
            </a:r>
          </a:p>
          <a:p>
            <a:pPr marL="0" indent="0" eaLnBrk="1" hangingPunct="1">
              <a:lnSpc>
                <a:spcPct val="80000"/>
              </a:lnSpc>
              <a:defRPr/>
            </a:pPr>
            <a:endParaRPr lang="en-US" b="0" kern="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2BDD965-3ABC-42D9-BD52-B05FF3BE5EC0}"/>
              </a:ext>
            </a:extLst>
          </p:cNvPr>
          <p:cNvSpPr txBox="1"/>
          <p:nvPr/>
        </p:nvSpPr>
        <p:spPr>
          <a:xfrm>
            <a:off x="7383202" y="4848838"/>
            <a:ext cx="1814333" cy="176972"/>
          </a:xfrm>
          <a:prstGeom prst="rect">
            <a:avLst/>
          </a:prstGeom>
          <a:noFill/>
        </p:spPr>
        <p:txBody>
          <a:bodyPr wrap="square" lIns="68580" tIns="34290" rIns="68580" bIns="34290">
            <a:spAutoFit/>
          </a:bodyPr>
          <a:lstStyle/>
          <a:p>
            <a:r>
              <a:rPr lang="en-US" sz="700" b="1" dirty="0">
                <a:solidFill>
                  <a:srgbClr val="002060"/>
                </a:solidFill>
                <a:latin typeface="Arial" panose="020B0604020202020204" pitchFamily="34" charset="0"/>
                <a:cs typeface="Arial" panose="020B0604020202020204" pitchFamily="34" charset="0"/>
              </a:rPr>
              <a:t>Next Jump Leadership Academy (2020)</a:t>
            </a:r>
          </a:p>
        </p:txBody>
      </p:sp>
      <p:pic>
        <p:nvPicPr>
          <p:cNvPr id="5" name="Picture 4">
            <a:extLst>
              <a:ext uri="{FF2B5EF4-FFF2-40B4-BE49-F238E27FC236}">
                <a16:creationId xmlns:a16="http://schemas.microsoft.com/office/drawing/2014/main" id="{E85AD48B-09D5-42A4-B3FD-59EC8CF6F35B}"/>
              </a:ext>
            </a:extLst>
          </p:cNvPr>
          <p:cNvPicPr>
            <a:picLocks noChangeAspect="1"/>
          </p:cNvPicPr>
          <p:nvPr/>
        </p:nvPicPr>
        <p:blipFill>
          <a:blip r:embed="rId3"/>
          <a:stretch>
            <a:fillRect/>
          </a:stretch>
        </p:blipFill>
        <p:spPr>
          <a:xfrm>
            <a:off x="3457724" y="1630211"/>
            <a:ext cx="2228552" cy="1468987"/>
          </a:xfrm>
          <a:prstGeom prst="rect">
            <a:avLst/>
          </a:prstGeom>
        </p:spPr>
      </p:pic>
      <p:pic>
        <p:nvPicPr>
          <p:cNvPr id="2050" name="Picture 2" descr="Emotions Icons - Download Free Vector Icons | Noun Project">
            <a:extLst>
              <a:ext uri="{FF2B5EF4-FFF2-40B4-BE49-F238E27FC236}">
                <a16:creationId xmlns:a16="http://schemas.microsoft.com/office/drawing/2014/main" id="{F81BE9A9-E28B-467C-AC79-BA5D923DB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986" y="1738796"/>
            <a:ext cx="1428750"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Business Decision Making Confusion Icon Icons - Download Free Vector Icons  | Noun Project">
            <a:extLst>
              <a:ext uri="{FF2B5EF4-FFF2-40B4-BE49-F238E27FC236}">
                <a16:creationId xmlns:a16="http://schemas.microsoft.com/office/drawing/2014/main" id="{665E7C32-CB58-4829-B29A-79B87F1ED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840" y="1630211"/>
            <a:ext cx="1645920" cy="16459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35652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77031" y="342900"/>
            <a:ext cx="7327726" cy="457200"/>
          </a:xfrm>
        </p:spPr>
        <p:txBody>
          <a:bodyPr/>
          <a:lstStyle/>
          <a:p>
            <a:pPr algn="ctr" eaLnBrk="1" hangingPunct="1">
              <a:defRPr/>
            </a:pPr>
            <a:r>
              <a:rPr lang="en-US" sz="4000" b="1" dirty="0"/>
              <a:t>Activity Objectives</a:t>
            </a:r>
          </a:p>
        </p:txBody>
      </p:sp>
      <p:sp>
        <p:nvSpPr>
          <p:cNvPr id="64515" name="Rectangle 3"/>
          <p:cNvSpPr>
            <a:spLocks noGrp="1" noChangeArrowheads="1"/>
          </p:cNvSpPr>
          <p:nvPr>
            <p:ph type="body" idx="1"/>
          </p:nvPr>
        </p:nvSpPr>
        <p:spPr>
          <a:xfrm>
            <a:off x="206498" y="898338"/>
            <a:ext cx="8714226" cy="2158826"/>
          </a:xfrm>
        </p:spPr>
        <p:txBody>
          <a:bodyPr/>
          <a:lstStyle/>
          <a:p>
            <a:pPr marL="571500" indent="-571500">
              <a:lnSpc>
                <a:spcPct val="80000"/>
              </a:lnSpc>
              <a:buFont typeface="Wingdings" charset="2"/>
              <a:buChar char="q"/>
              <a:defRPr/>
            </a:pPr>
            <a:r>
              <a:rPr lang="en-US" sz="3600" dirty="0">
                <a:latin typeface="Calibri" panose="020F0502020204030204" pitchFamily="34" charset="0"/>
                <a:cs typeface="Calibri" panose="020F0502020204030204" pitchFamily="34" charset="0"/>
              </a:rPr>
              <a:t>Use the leadership journey to identify recurring patterns in your life and decision making. </a:t>
            </a:r>
          </a:p>
          <a:p>
            <a:pPr marL="571500" indent="-571500">
              <a:lnSpc>
                <a:spcPct val="80000"/>
              </a:lnSpc>
              <a:buFont typeface="Wingdings" charset="2"/>
              <a:buChar char="q"/>
              <a:defRPr/>
            </a:pPr>
            <a:r>
              <a:rPr lang="en-US" sz="3600" dirty="0">
                <a:latin typeface="Calibri" panose="020F0502020204030204" pitchFamily="34" charset="0"/>
                <a:cs typeface="Calibri" panose="020F0502020204030204" pitchFamily="34" charset="0"/>
              </a:rPr>
              <a:t>To become more self aware and proactive in future key decision areas.</a:t>
            </a:r>
          </a:p>
          <a:p>
            <a:pPr marL="571500" indent="-571500">
              <a:lnSpc>
                <a:spcPct val="80000"/>
              </a:lnSpc>
              <a:buFont typeface="Wingdings" charset="2"/>
              <a:buChar char="q"/>
              <a:defRPr/>
            </a:pPr>
            <a:r>
              <a:rPr lang="en-US" sz="3600" dirty="0">
                <a:latin typeface="Calibri" panose="020F0502020204030204" pitchFamily="34" charset="0"/>
                <a:cs typeface="Calibri" panose="020F0502020204030204" pitchFamily="34" charset="0"/>
              </a:rPr>
              <a:t>Apply reflective practice and diagnostic capabilities to view your life events and connect to future growth opportunities and actions </a:t>
            </a:r>
            <a:endParaRPr lang="en-US" sz="3600" b="0" dirty="0">
              <a:latin typeface="+mj-lt"/>
            </a:endParaRPr>
          </a:p>
        </p:txBody>
      </p:sp>
    </p:spTree>
    <p:extLst>
      <p:ext uri="{BB962C8B-B14F-4D97-AF65-F5344CB8AC3E}">
        <p14:creationId xmlns:p14="http://schemas.microsoft.com/office/powerpoint/2010/main" val="475723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8-31 at 10.13.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94" y="0"/>
            <a:ext cx="8888611" cy="5143500"/>
          </a:xfrm>
          <a:prstGeom prst="rect">
            <a:avLst/>
          </a:prstGeom>
        </p:spPr>
      </p:pic>
      <p:sp>
        <p:nvSpPr>
          <p:cNvPr id="2" name="Rectangle 1">
            <a:extLst>
              <a:ext uri="{FF2B5EF4-FFF2-40B4-BE49-F238E27FC236}">
                <a16:creationId xmlns:a16="http://schemas.microsoft.com/office/drawing/2014/main" id="{BFE84E72-636E-D8F9-8E69-644C8899C620}"/>
              </a:ext>
            </a:extLst>
          </p:cNvPr>
          <p:cNvSpPr/>
          <p:nvPr/>
        </p:nvSpPr>
        <p:spPr>
          <a:xfrm rot="19986875">
            <a:off x="925197" y="2068982"/>
            <a:ext cx="7457711" cy="923330"/>
          </a:xfrm>
          <a:prstGeom prst="rect">
            <a:avLst/>
          </a:prstGeom>
          <a:solidFill>
            <a:srgbClr val="FF0000"/>
          </a:solid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Quick Overview!</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36727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8-31 at 10.13.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90" y="0"/>
            <a:ext cx="8888611" cy="5143500"/>
          </a:xfrm>
          <a:prstGeom prst="rect">
            <a:avLst/>
          </a:prstGeom>
        </p:spPr>
      </p:pic>
    </p:spTree>
    <p:extLst>
      <p:ext uri="{BB962C8B-B14F-4D97-AF65-F5344CB8AC3E}">
        <p14:creationId xmlns:p14="http://schemas.microsoft.com/office/powerpoint/2010/main" val="4230943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8-31 at 10.13.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71" y="134235"/>
            <a:ext cx="8021387" cy="4916334"/>
          </a:xfrm>
          <a:prstGeom prst="rect">
            <a:avLst/>
          </a:prstGeom>
        </p:spPr>
      </p:pic>
    </p:spTree>
    <p:extLst>
      <p:ext uri="{BB962C8B-B14F-4D97-AF65-F5344CB8AC3E}">
        <p14:creationId xmlns:p14="http://schemas.microsoft.com/office/powerpoint/2010/main" val="2439995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8-31 at 10.14.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6840"/>
            <a:ext cx="9227189" cy="4926660"/>
          </a:xfrm>
          <a:prstGeom prst="rect">
            <a:avLst/>
          </a:prstGeom>
        </p:spPr>
      </p:pic>
    </p:spTree>
    <p:extLst>
      <p:ext uri="{BB962C8B-B14F-4D97-AF65-F5344CB8AC3E}">
        <p14:creationId xmlns:p14="http://schemas.microsoft.com/office/powerpoint/2010/main" val="2352674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8-31 at 10.14.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9341" cy="5143500"/>
          </a:xfrm>
          <a:prstGeom prst="rect">
            <a:avLst/>
          </a:prstGeom>
        </p:spPr>
      </p:pic>
    </p:spTree>
    <p:extLst>
      <p:ext uri="{BB962C8B-B14F-4D97-AF65-F5344CB8AC3E}">
        <p14:creationId xmlns:p14="http://schemas.microsoft.com/office/powerpoint/2010/main" val="222610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4"/>
          <p:cNvPicPr preferRelativeResize="0"/>
          <p:nvPr/>
        </p:nvPicPr>
        <p:blipFill>
          <a:blip r:embed="rId3">
            <a:alphaModFix/>
          </a:blip>
          <a:stretch>
            <a:fillRect/>
          </a:stretch>
        </p:blipFill>
        <p:spPr>
          <a:xfrm>
            <a:off x="0" y="30224"/>
            <a:ext cx="9144000" cy="511327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8-31 at 10.17.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737" y="0"/>
            <a:ext cx="6906070" cy="5143500"/>
          </a:xfrm>
          <a:prstGeom prst="rect">
            <a:avLst/>
          </a:prstGeom>
        </p:spPr>
      </p:pic>
    </p:spTree>
    <p:extLst>
      <p:ext uri="{BB962C8B-B14F-4D97-AF65-F5344CB8AC3E}">
        <p14:creationId xmlns:p14="http://schemas.microsoft.com/office/powerpoint/2010/main" val="3483702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8-31 at 10.17.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22" y="0"/>
            <a:ext cx="8358664" cy="5040243"/>
          </a:xfrm>
          <a:prstGeom prst="rect">
            <a:avLst/>
          </a:prstGeom>
        </p:spPr>
      </p:pic>
    </p:spTree>
    <p:extLst>
      <p:ext uri="{BB962C8B-B14F-4D97-AF65-F5344CB8AC3E}">
        <p14:creationId xmlns:p14="http://schemas.microsoft.com/office/powerpoint/2010/main" val="1592822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59EDA68C-0865-47F4-B9FF-9116B877BF60}"/>
              </a:ext>
            </a:extLst>
          </p:cNvPr>
          <p:cNvSpPr txBox="1">
            <a:spLocks noChangeArrowheads="1"/>
          </p:cNvSpPr>
          <p:nvPr/>
        </p:nvSpPr>
        <p:spPr>
          <a:xfrm>
            <a:off x="457200" y="121539"/>
            <a:ext cx="8229600" cy="726281"/>
          </a:xfrm>
          <a:prstGeom prst="rect">
            <a:avLst/>
          </a:prstGeom>
        </p:spPr>
        <p:txBody>
          <a:bodyPr lIns="68580" tIns="34290" rIns="68580" bIns="34290"/>
          <a:lstStyle>
            <a:lvl1pPr algn="l" rtl="0" eaLnBrk="0" fontAlgn="base" hangingPunct="0">
              <a:lnSpc>
                <a:spcPct val="90000"/>
              </a:lnSpc>
              <a:spcBef>
                <a:spcPct val="0"/>
              </a:spcBef>
              <a:spcAft>
                <a:spcPct val="0"/>
              </a:spcAft>
              <a:defRPr sz="2800" b="1">
                <a:solidFill>
                  <a:srgbClr val="092565"/>
                </a:solidFill>
                <a:latin typeface="+mj-lt"/>
                <a:ea typeface="+mj-ea"/>
                <a:cs typeface="+mj-cs"/>
              </a:defRPr>
            </a:lvl1pPr>
            <a:lvl2pPr algn="l" rtl="0" eaLnBrk="0" fontAlgn="base" hangingPunct="0">
              <a:lnSpc>
                <a:spcPct val="90000"/>
              </a:lnSpc>
              <a:spcBef>
                <a:spcPct val="0"/>
              </a:spcBef>
              <a:spcAft>
                <a:spcPct val="0"/>
              </a:spcAft>
              <a:defRPr sz="2800" b="1">
                <a:solidFill>
                  <a:srgbClr val="092565"/>
                </a:solidFill>
                <a:latin typeface="Verdana" pitchFamily="34" charset="0"/>
              </a:defRPr>
            </a:lvl2pPr>
            <a:lvl3pPr algn="l" rtl="0" eaLnBrk="0" fontAlgn="base" hangingPunct="0">
              <a:lnSpc>
                <a:spcPct val="90000"/>
              </a:lnSpc>
              <a:spcBef>
                <a:spcPct val="0"/>
              </a:spcBef>
              <a:spcAft>
                <a:spcPct val="0"/>
              </a:spcAft>
              <a:defRPr sz="2800" b="1">
                <a:solidFill>
                  <a:srgbClr val="092565"/>
                </a:solidFill>
                <a:latin typeface="Verdana" pitchFamily="34" charset="0"/>
              </a:defRPr>
            </a:lvl3pPr>
            <a:lvl4pPr algn="l" rtl="0" eaLnBrk="0" fontAlgn="base" hangingPunct="0">
              <a:lnSpc>
                <a:spcPct val="90000"/>
              </a:lnSpc>
              <a:spcBef>
                <a:spcPct val="0"/>
              </a:spcBef>
              <a:spcAft>
                <a:spcPct val="0"/>
              </a:spcAft>
              <a:defRPr sz="2800" b="1">
                <a:solidFill>
                  <a:srgbClr val="092565"/>
                </a:solidFill>
                <a:latin typeface="Verdana" pitchFamily="34" charset="0"/>
              </a:defRPr>
            </a:lvl4pPr>
            <a:lvl5pPr algn="l" rtl="0" eaLnBrk="0" fontAlgn="base" hangingPunct="0">
              <a:lnSpc>
                <a:spcPct val="90000"/>
              </a:lnSpc>
              <a:spcBef>
                <a:spcPct val="0"/>
              </a:spcBef>
              <a:spcAft>
                <a:spcPct val="0"/>
              </a:spcAft>
              <a:defRPr sz="2800" b="1">
                <a:solidFill>
                  <a:srgbClr val="092565"/>
                </a:solidFill>
                <a:latin typeface="Verdana" pitchFamily="34" charset="0"/>
              </a:defRPr>
            </a:lvl5pPr>
            <a:lvl6pPr marL="457200" algn="l" rtl="0" fontAlgn="base">
              <a:lnSpc>
                <a:spcPct val="90000"/>
              </a:lnSpc>
              <a:spcBef>
                <a:spcPct val="0"/>
              </a:spcBef>
              <a:spcAft>
                <a:spcPct val="0"/>
              </a:spcAft>
              <a:defRPr sz="2800" b="1">
                <a:solidFill>
                  <a:srgbClr val="092565"/>
                </a:solidFill>
                <a:latin typeface="Verdana" pitchFamily="34" charset="0"/>
              </a:defRPr>
            </a:lvl6pPr>
            <a:lvl7pPr marL="914400" algn="l" rtl="0" fontAlgn="base">
              <a:lnSpc>
                <a:spcPct val="90000"/>
              </a:lnSpc>
              <a:spcBef>
                <a:spcPct val="0"/>
              </a:spcBef>
              <a:spcAft>
                <a:spcPct val="0"/>
              </a:spcAft>
              <a:defRPr sz="2800" b="1">
                <a:solidFill>
                  <a:srgbClr val="092565"/>
                </a:solidFill>
                <a:latin typeface="Verdana" pitchFamily="34" charset="0"/>
              </a:defRPr>
            </a:lvl7pPr>
            <a:lvl8pPr marL="1371600" algn="l" rtl="0" fontAlgn="base">
              <a:lnSpc>
                <a:spcPct val="90000"/>
              </a:lnSpc>
              <a:spcBef>
                <a:spcPct val="0"/>
              </a:spcBef>
              <a:spcAft>
                <a:spcPct val="0"/>
              </a:spcAft>
              <a:defRPr sz="2800" b="1">
                <a:solidFill>
                  <a:srgbClr val="092565"/>
                </a:solidFill>
                <a:latin typeface="Verdana" pitchFamily="34" charset="0"/>
              </a:defRPr>
            </a:lvl8pPr>
            <a:lvl9pPr marL="1828800" algn="l" rtl="0" fontAlgn="base">
              <a:lnSpc>
                <a:spcPct val="90000"/>
              </a:lnSpc>
              <a:spcBef>
                <a:spcPct val="0"/>
              </a:spcBef>
              <a:spcAft>
                <a:spcPct val="0"/>
              </a:spcAft>
              <a:defRPr sz="2800" b="1">
                <a:solidFill>
                  <a:srgbClr val="092565"/>
                </a:solidFill>
                <a:latin typeface="Verdana" pitchFamily="34" charset="0"/>
              </a:defRPr>
            </a:lvl9pPr>
          </a:lstStyle>
          <a:p>
            <a:pPr algn="ctr">
              <a:lnSpc>
                <a:spcPct val="100000"/>
              </a:lnSpc>
            </a:pPr>
            <a:r>
              <a:rPr lang="en-US" altLang="en-US" sz="2700" dirty="0">
                <a:latin typeface="Arial" panose="020B0604020202020204" pitchFamily="34" charset="0"/>
                <a:cs typeface="Arial" panose="020B0604020202020204" pitchFamily="34" charset="0"/>
              </a:rPr>
              <a:t>Leadership Journey: Ongoing (Iterate)</a:t>
            </a:r>
          </a:p>
        </p:txBody>
      </p:sp>
      <p:sp>
        <p:nvSpPr>
          <p:cNvPr id="3" name="Rectangle 3">
            <a:extLst>
              <a:ext uri="{FF2B5EF4-FFF2-40B4-BE49-F238E27FC236}">
                <a16:creationId xmlns:a16="http://schemas.microsoft.com/office/drawing/2014/main" id="{51F29FDE-49AC-43FE-B76F-C44EC151496A}"/>
              </a:ext>
            </a:extLst>
          </p:cNvPr>
          <p:cNvSpPr txBox="1">
            <a:spLocks noChangeArrowheads="1"/>
          </p:cNvSpPr>
          <p:nvPr/>
        </p:nvSpPr>
        <p:spPr bwMode="auto">
          <a:xfrm>
            <a:off x="772611" y="740779"/>
            <a:ext cx="7752143"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28600" indent="-228600" algn="l" rtl="0" eaLnBrk="0" fontAlgn="base" hangingPunct="0">
              <a:spcBef>
                <a:spcPct val="50000"/>
              </a:spcBef>
              <a:spcAft>
                <a:spcPct val="0"/>
              </a:spcAft>
              <a:buClr>
                <a:srgbClr val="092565"/>
              </a:buClr>
              <a:defRPr sz="2400" b="1">
                <a:solidFill>
                  <a:srgbClr val="092565"/>
                </a:solidFill>
                <a:latin typeface="+mn-lt"/>
                <a:ea typeface="+mn-ea"/>
                <a:cs typeface="+mn-cs"/>
              </a:defRPr>
            </a:lvl1pPr>
            <a:lvl2pPr marL="579438" indent="-236538" algn="l" rtl="0" eaLnBrk="0" fontAlgn="base" hangingPunct="0">
              <a:spcBef>
                <a:spcPct val="50000"/>
              </a:spcBef>
              <a:spcAft>
                <a:spcPct val="0"/>
              </a:spcAft>
              <a:buClr>
                <a:srgbClr val="092565"/>
              </a:buClr>
              <a:buFont typeface="Times New Roman" panose="02020603050405020304" pitchFamily="18" charset="0"/>
              <a:buChar char="–"/>
              <a:defRPr sz="2000">
                <a:solidFill>
                  <a:srgbClr val="092565"/>
                </a:solidFill>
                <a:latin typeface="+mn-lt"/>
              </a:defRPr>
            </a:lvl2pPr>
            <a:lvl3pPr marL="982663" indent="-231775" algn="l" rtl="0" eaLnBrk="0" fontAlgn="base" hangingPunct="0">
              <a:spcBef>
                <a:spcPct val="50000"/>
              </a:spcBef>
              <a:spcAft>
                <a:spcPct val="0"/>
              </a:spcAft>
              <a:buClr>
                <a:srgbClr val="092565"/>
              </a:buClr>
              <a:buChar char="•"/>
              <a:defRPr sz="2000">
                <a:solidFill>
                  <a:srgbClr val="092565"/>
                </a:solidFill>
                <a:latin typeface="+mn-lt"/>
              </a:defRPr>
            </a:lvl3pPr>
            <a:lvl4pPr marL="1328738" indent="-231775" algn="l" rtl="0" eaLnBrk="0" fontAlgn="base" hangingPunct="0">
              <a:spcBef>
                <a:spcPct val="50000"/>
              </a:spcBef>
              <a:spcAft>
                <a:spcPct val="0"/>
              </a:spcAft>
              <a:buClr>
                <a:srgbClr val="092565"/>
              </a:buClr>
              <a:buFont typeface="Times New Roman" panose="02020603050405020304" pitchFamily="18" charset="0"/>
              <a:buChar char="–"/>
              <a:defRPr sz="2000">
                <a:solidFill>
                  <a:srgbClr val="092565"/>
                </a:solidFill>
                <a:latin typeface="+mn-lt"/>
              </a:defRPr>
            </a:lvl4pPr>
            <a:lvl5pPr marL="1611313" indent="-168275" algn="l" rtl="0" eaLnBrk="0" fontAlgn="base" hangingPunct="0">
              <a:spcBef>
                <a:spcPct val="50000"/>
              </a:spcBef>
              <a:spcAft>
                <a:spcPct val="0"/>
              </a:spcAft>
              <a:buClr>
                <a:srgbClr val="092565"/>
              </a:buClr>
              <a:buChar char="•"/>
              <a:defRPr sz="2000">
                <a:solidFill>
                  <a:srgbClr val="092565"/>
                </a:solidFill>
                <a:latin typeface="+mn-lt"/>
              </a:defRPr>
            </a:lvl5pPr>
            <a:lvl6pPr marL="2068513" indent="-168275" algn="l" rtl="0" fontAlgn="base">
              <a:spcBef>
                <a:spcPct val="50000"/>
              </a:spcBef>
              <a:spcAft>
                <a:spcPct val="0"/>
              </a:spcAft>
              <a:buClr>
                <a:srgbClr val="092565"/>
              </a:buClr>
              <a:buChar char="•"/>
              <a:defRPr sz="2000">
                <a:solidFill>
                  <a:srgbClr val="092565"/>
                </a:solidFill>
                <a:latin typeface="+mn-lt"/>
              </a:defRPr>
            </a:lvl6pPr>
            <a:lvl7pPr marL="2525713" indent="-168275" algn="l" rtl="0" fontAlgn="base">
              <a:spcBef>
                <a:spcPct val="50000"/>
              </a:spcBef>
              <a:spcAft>
                <a:spcPct val="0"/>
              </a:spcAft>
              <a:buClr>
                <a:srgbClr val="092565"/>
              </a:buClr>
              <a:buChar char="•"/>
              <a:defRPr sz="2000">
                <a:solidFill>
                  <a:srgbClr val="092565"/>
                </a:solidFill>
                <a:latin typeface="+mn-lt"/>
              </a:defRPr>
            </a:lvl7pPr>
            <a:lvl8pPr marL="2982913" indent="-168275" algn="l" rtl="0" fontAlgn="base">
              <a:spcBef>
                <a:spcPct val="50000"/>
              </a:spcBef>
              <a:spcAft>
                <a:spcPct val="0"/>
              </a:spcAft>
              <a:buClr>
                <a:srgbClr val="092565"/>
              </a:buClr>
              <a:buChar char="•"/>
              <a:defRPr sz="2000">
                <a:solidFill>
                  <a:srgbClr val="092565"/>
                </a:solidFill>
                <a:latin typeface="+mn-lt"/>
              </a:defRPr>
            </a:lvl8pPr>
            <a:lvl9pPr marL="3440113" indent="-168275" algn="l" rtl="0" fontAlgn="base">
              <a:spcBef>
                <a:spcPct val="50000"/>
              </a:spcBef>
              <a:spcAft>
                <a:spcPct val="0"/>
              </a:spcAft>
              <a:buClr>
                <a:srgbClr val="092565"/>
              </a:buClr>
              <a:buChar char="•"/>
              <a:defRPr sz="2000">
                <a:solidFill>
                  <a:srgbClr val="092565"/>
                </a:solidFill>
                <a:latin typeface="+mn-lt"/>
              </a:defRPr>
            </a:lvl9pPr>
          </a:lstStyle>
          <a:p>
            <a:pPr marL="257175" indent="-257175" eaLnBrk="1" hangingPunct="1">
              <a:lnSpc>
                <a:spcPct val="80000"/>
              </a:lnSpc>
              <a:buFontTx/>
              <a:buChar char="-"/>
              <a:defRPr/>
            </a:pPr>
            <a:r>
              <a:rPr lang="en-US" sz="2100" b="0" dirty="0">
                <a:latin typeface="Arial" panose="020B0604020202020204" pitchFamily="34" charset="0"/>
                <a:cs typeface="Arial" panose="020B0604020202020204" pitchFamily="34" charset="0"/>
              </a:rPr>
              <a:t>Iterate your story!</a:t>
            </a:r>
          </a:p>
          <a:p>
            <a:pPr marL="257175" indent="-257175" eaLnBrk="1" hangingPunct="1">
              <a:lnSpc>
                <a:spcPct val="80000"/>
              </a:lnSpc>
              <a:buFontTx/>
              <a:buChar char="-"/>
              <a:defRPr/>
            </a:pPr>
            <a:r>
              <a:rPr lang="en-US" sz="2100" b="0" dirty="0">
                <a:latin typeface="Arial" panose="020B0604020202020204" pitchFamily="34" charset="0"/>
                <a:cs typeface="Arial" panose="020B0604020202020204" pitchFamily="34" charset="0"/>
              </a:rPr>
              <a:t>Reflecting on and learning from your journey is an ongoing process. As you learn more about your thinking patterns and limiting assumptions you can become a better critical thinker and leader of character.</a:t>
            </a:r>
          </a:p>
          <a:p>
            <a:pPr marL="257175" indent="-257175" eaLnBrk="1" hangingPunct="1">
              <a:lnSpc>
                <a:spcPct val="80000"/>
              </a:lnSpc>
              <a:buFontTx/>
              <a:buChar char="-"/>
              <a:defRPr/>
            </a:pPr>
            <a:r>
              <a:rPr lang="en-US" sz="2100" b="0" dirty="0">
                <a:latin typeface="Arial" panose="020B0604020202020204" pitchFamily="34" charset="0"/>
                <a:cs typeface="Arial" panose="020B0604020202020204" pitchFamily="34" charset="0"/>
              </a:rPr>
              <a:t>For even more insight and learning, share your Leadership Journey with your team and ask them for feedback </a:t>
            </a:r>
          </a:p>
          <a:p>
            <a:pPr marL="257175" indent="-257175" eaLnBrk="1" hangingPunct="1">
              <a:lnSpc>
                <a:spcPct val="80000"/>
              </a:lnSpc>
              <a:buFontTx/>
              <a:buChar char="-"/>
              <a:defRPr/>
            </a:pPr>
            <a:r>
              <a:rPr lang="en-US" sz="2100" b="0" dirty="0">
                <a:latin typeface="Arial" panose="020B0604020202020204" pitchFamily="34" charset="0"/>
                <a:cs typeface="Arial" panose="020B0604020202020204" pitchFamily="34" charset="0"/>
              </a:rPr>
              <a:t>Critical Thinking exercise</a:t>
            </a:r>
          </a:p>
          <a:p>
            <a:pPr marL="257175" indent="-257175" eaLnBrk="1" hangingPunct="1">
              <a:lnSpc>
                <a:spcPct val="80000"/>
              </a:lnSpc>
              <a:buFontTx/>
              <a:buChar char="-"/>
              <a:defRPr/>
            </a:pPr>
            <a:r>
              <a:rPr lang="en-US" sz="2100" b="0" dirty="0">
                <a:latin typeface="Arial" panose="020B0604020202020204" pitchFamily="34" charset="0"/>
                <a:cs typeface="Arial" panose="020B0604020202020204" pitchFamily="34" charset="0"/>
              </a:rPr>
              <a:t>Character is consistency </a:t>
            </a:r>
          </a:p>
          <a:p>
            <a:pPr marL="257175" indent="-257175" eaLnBrk="1" hangingPunct="1">
              <a:lnSpc>
                <a:spcPct val="80000"/>
              </a:lnSpc>
              <a:buFontTx/>
              <a:buChar char="-"/>
              <a:defRPr/>
            </a:pPr>
            <a:endParaRPr lang="en-US" sz="21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948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77031" y="342900"/>
            <a:ext cx="7327726" cy="457200"/>
          </a:xfrm>
        </p:spPr>
        <p:txBody>
          <a:bodyPr/>
          <a:lstStyle/>
          <a:p>
            <a:pPr algn="ctr" eaLnBrk="1" hangingPunct="1">
              <a:defRPr/>
            </a:pPr>
            <a:r>
              <a:rPr lang="en-US" sz="2400" dirty="0"/>
              <a:t>Activity Objectives</a:t>
            </a:r>
          </a:p>
        </p:txBody>
      </p:sp>
      <p:sp>
        <p:nvSpPr>
          <p:cNvPr id="64515" name="Rectangle 3"/>
          <p:cNvSpPr>
            <a:spLocks noGrp="1" noChangeArrowheads="1"/>
          </p:cNvSpPr>
          <p:nvPr>
            <p:ph type="body" idx="1"/>
          </p:nvPr>
        </p:nvSpPr>
        <p:spPr>
          <a:xfrm>
            <a:off x="1371600" y="1399814"/>
            <a:ext cx="6400800" cy="1657350"/>
          </a:xfrm>
        </p:spPr>
        <p:txBody>
          <a:bodyPr/>
          <a:lstStyle/>
          <a:p>
            <a:pPr marL="257175" indent="-257175">
              <a:lnSpc>
                <a:spcPct val="80000"/>
              </a:lnSpc>
              <a:buFontTx/>
              <a:buChar char="-"/>
              <a:defRPr/>
            </a:pPr>
            <a:r>
              <a:rPr lang="en-US" sz="2100" dirty="0">
                <a:latin typeface="Calibri" panose="020F0502020204030204" pitchFamily="34" charset="0"/>
                <a:cs typeface="Calibri" panose="020F0502020204030204" pitchFamily="34" charset="0"/>
              </a:rPr>
              <a:t>Use the leadership journey to identify recurring patterns in your life and decision making. </a:t>
            </a:r>
          </a:p>
          <a:p>
            <a:pPr marL="257175" indent="-257175">
              <a:lnSpc>
                <a:spcPct val="80000"/>
              </a:lnSpc>
              <a:buFontTx/>
              <a:buChar char="-"/>
              <a:defRPr/>
            </a:pPr>
            <a:r>
              <a:rPr lang="en-US" sz="2100" dirty="0">
                <a:latin typeface="Calibri" panose="020F0502020204030204" pitchFamily="34" charset="0"/>
                <a:cs typeface="Calibri" panose="020F0502020204030204" pitchFamily="34" charset="0"/>
              </a:rPr>
              <a:t>To become more self aware and proactive in future key decision areas.</a:t>
            </a:r>
          </a:p>
          <a:p>
            <a:pPr marL="257175" indent="-257175">
              <a:lnSpc>
                <a:spcPct val="80000"/>
              </a:lnSpc>
              <a:buFontTx/>
              <a:buChar char="-"/>
              <a:defRPr/>
            </a:pPr>
            <a:r>
              <a:rPr lang="en-US" sz="2100" dirty="0">
                <a:latin typeface="Calibri" panose="020F0502020204030204" pitchFamily="34" charset="0"/>
                <a:cs typeface="Calibri" panose="020F0502020204030204" pitchFamily="34" charset="0"/>
              </a:rPr>
              <a:t>Apply reflective practice and diagnostic capabilities to view your life events and connect to future growth opportunities and actions </a:t>
            </a:r>
            <a:endParaRPr lang="en-US" b="0" dirty="0">
              <a:latin typeface="+mj-lt"/>
            </a:endParaRPr>
          </a:p>
        </p:txBody>
      </p:sp>
    </p:spTree>
    <p:extLst>
      <p:ext uri="{BB962C8B-B14F-4D97-AF65-F5344CB8AC3E}">
        <p14:creationId xmlns:p14="http://schemas.microsoft.com/office/powerpoint/2010/main" val="2945490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5"/>
          <p:cNvSpPr txBox="1">
            <a:spLocks noGrp="1"/>
          </p:cNvSpPr>
          <p:nvPr>
            <p:ph type="title"/>
          </p:nvPr>
        </p:nvSpPr>
        <p:spPr>
          <a:xfrm>
            <a:off x="311700" y="2144800"/>
            <a:ext cx="8520600" cy="1963500"/>
          </a:xfrm>
          <a:prstGeom prst="rect">
            <a:avLst/>
          </a:prstGeom>
        </p:spPr>
        <p:txBody>
          <a:bodyPr spcFirstLastPara="1" wrap="square" lIns="91425" tIns="91425" rIns="91425" bIns="91425" anchor="b" anchorCtr="0">
            <a:noAutofit/>
          </a:bodyPr>
          <a:lstStyle/>
          <a:p>
            <a:pPr marL="457200" lvl="0" indent="-990600" algn="ctr" rtl="0">
              <a:spcBef>
                <a:spcPts val="0"/>
              </a:spcBef>
              <a:spcAft>
                <a:spcPts val="0"/>
              </a:spcAft>
              <a:buSzPts val="12000"/>
              <a:buAutoNum type="arabicPeriod"/>
            </a:pPr>
            <a:r>
              <a:rPr lang="en"/>
              <a:t>Who are you?</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FDABBD44-98F7-F020-659A-02D82DF4BE17}"/>
              </a:ext>
            </a:extLst>
          </p:cNvPr>
          <p:cNvSpPr>
            <a:spLocks noGrp="1" noChangeArrowheads="1"/>
          </p:cNvSpPr>
          <p:nvPr>
            <p:ph type="title"/>
          </p:nvPr>
        </p:nvSpPr>
        <p:spPr>
          <a:xfrm>
            <a:off x="0" y="0"/>
            <a:ext cx="9144000" cy="1036320"/>
          </a:xfrm>
        </p:spPr>
        <p:txBody>
          <a:bodyPr/>
          <a:lstStyle/>
          <a:p>
            <a:pPr algn="ctr"/>
            <a:r>
              <a:rPr lang="en-US" altLang="en-US" sz="3200" dirty="0">
                <a:solidFill>
                  <a:srgbClr val="0070C0"/>
                </a:solidFill>
                <a:latin typeface="Times New Roman" panose="02020603050405020304" pitchFamily="18" charset="0"/>
                <a:cs typeface="Times New Roman" panose="02020603050405020304" pitchFamily="18" charset="0"/>
              </a:rPr>
              <a:t>Charlie’s “Who Am I” Slide</a:t>
            </a:r>
            <a:br>
              <a:rPr lang="en-US" altLang="en-US" sz="3200" dirty="0">
                <a:solidFill>
                  <a:srgbClr val="0070C0"/>
                </a:solidFill>
                <a:latin typeface="Times New Roman" panose="02020603050405020304" pitchFamily="18" charset="0"/>
                <a:cs typeface="Times New Roman" panose="02020603050405020304" pitchFamily="18" charset="0"/>
              </a:rPr>
            </a:br>
            <a:r>
              <a:rPr lang="en-US" altLang="en-US" sz="3200" dirty="0">
                <a:solidFill>
                  <a:srgbClr val="7030A0"/>
                </a:solidFill>
                <a:latin typeface="Times New Roman" panose="02020603050405020304" pitchFamily="18" charset="0"/>
                <a:cs typeface="Times New Roman" panose="02020603050405020304" pitchFamily="18" charset="0"/>
              </a:rPr>
              <a:t>Values – Experiences – Personality</a:t>
            </a:r>
          </a:p>
        </p:txBody>
      </p:sp>
      <p:pic>
        <p:nvPicPr>
          <p:cNvPr id="99331" name="Content Placeholder 4" descr="A picture containing text, indoor, different, several&#10;&#10;Description automatically generated">
            <a:extLst>
              <a:ext uri="{FF2B5EF4-FFF2-40B4-BE49-F238E27FC236}">
                <a16:creationId xmlns:a16="http://schemas.microsoft.com/office/drawing/2014/main" id="{23DAD9B7-F695-14EC-8D59-613834688F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5982" y="1036320"/>
            <a:ext cx="7212036" cy="4064346"/>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80"/>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Q&amp;A</a:t>
            </a:r>
            <a:endParaRPr/>
          </a:p>
        </p:txBody>
      </p:sp>
      <p:sp>
        <p:nvSpPr>
          <p:cNvPr id="491" name="Google Shape;491;p8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1"/>
          <p:cNvSpPr txBox="1">
            <a:spLocks noGrp="1"/>
          </p:cNvSpPr>
          <p:nvPr>
            <p:ph type="title"/>
          </p:nvPr>
        </p:nvSpPr>
        <p:spPr>
          <a:xfrm>
            <a:off x="311700" y="376925"/>
            <a:ext cx="8520600" cy="4202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900" b="1"/>
              <a:t>References and Links:</a:t>
            </a:r>
            <a:endParaRPr sz="900" b="1"/>
          </a:p>
          <a:p>
            <a:pPr marL="0" lvl="0" indent="0" algn="l" rtl="0">
              <a:lnSpc>
                <a:spcPct val="115000"/>
              </a:lnSpc>
              <a:spcBef>
                <a:spcPts val="0"/>
              </a:spcBef>
              <a:spcAft>
                <a:spcPts val="0"/>
              </a:spcAft>
              <a:buClr>
                <a:schemeClr val="dk1"/>
              </a:buClr>
              <a:buSzPts val="1100"/>
              <a:buFont typeface="Arial"/>
              <a:buNone/>
            </a:pPr>
            <a:r>
              <a:rPr lang="en" sz="900"/>
              <a:t>Link to today’s slides:</a:t>
            </a:r>
            <a:r>
              <a:rPr lang="en" sz="900">
                <a:uFill>
                  <a:noFill/>
                </a:uFill>
                <a:hlinkClick r:id="rId3"/>
              </a:rPr>
              <a:t> </a:t>
            </a:r>
            <a:r>
              <a:rPr lang="en" sz="900" u="sng">
                <a:solidFill>
                  <a:schemeClr val="hlink"/>
                </a:solidFill>
                <a:hlinkClick r:id="rId3"/>
              </a:rPr>
              <a:t>https://docs.google.com/presentation/d/10SLuO76tjCuxkKLwcz84jfBRAKWacIhi0dAxjNJCAGQ/edit?usp=sharing</a:t>
            </a:r>
            <a:r>
              <a:rPr lang="en" sz="900"/>
              <a:t> </a:t>
            </a:r>
            <a:endParaRPr sz="900"/>
          </a:p>
          <a:p>
            <a:pPr marL="0" lvl="0" indent="0" algn="l" rtl="0">
              <a:lnSpc>
                <a:spcPct val="115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a:t>Load your “Who Am I Slides” here:</a:t>
            </a:r>
            <a:r>
              <a:rPr lang="en" sz="900">
                <a:uFill>
                  <a:noFill/>
                </a:uFill>
                <a:hlinkClick r:id="rId4"/>
              </a:rPr>
              <a:t> </a:t>
            </a:r>
            <a:r>
              <a:rPr lang="en" sz="900" u="sng">
                <a:solidFill>
                  <a:schemeClr val="hlink"/>
                </a:solidFill>
                <a:hlinkClick r:id="rId4"/>
              </a:rPr>
              <a:t>https://docs.google.com/presentation/d/15Qw55QNfOdLMQjPaLNni5JsnwX5yK3N9oDwm3724QqM/edit?usp=sharing</a:t>
            </a:r>
            <a:r>
              <a:rPr lang="en" sz="900"/>
              <a:t>   </a:t>
            </a:r>
            <a:endParaRPr sz="900"/>
          </a:p>
          <a:p>
            <a:pPr marL="0" lvl="0" indent="0" algn="l" rtl="0">
              <a:lnSpc>
                <a:spcPct val="115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a:t>Big Five:</a:t>
            </a:r>
            <a:r>
              <a:rPr lang="en" sz="900">
                <a:uFill>
                  <a:noFill/>
                </a:uFill>
                <a:hlinkClick r:id="rId5"/>
              </a:rPr>
              <a:t> </a:t>
            </a:r>
            <a:r>
              <a:rPr lang="en" sz="900" u="sng">
                <a:solidFill>
                  <a:schemeClr val="hlink"/>
                </a:solidFill>
                <a:hlinkClick r:id="rId5"/>
              </a:rPr>
              <a:t>https://www.cyberphysics.co.uk/MobileVersion/MBTI/Big_Five_Personality.htm</a:t>
            </a:r>
            <a:r>
              <a:rPr lang="en" sz="900" u="sng"/>
              <a:t> </a:t>
            </a:r>
            <a:endParaRPr sz="900" u="sng"/>
          </a:p>
          <a:p>
            <a:pPr marL="0" lvl="0" indent="0" algn="l" rtl="0">
              <a:lnSpc>
                <a:spcPct val="115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a:t>DiSC:</a:t>
            </a:r>
            <a:r>
              <a:rPr lang="en" sz="900">
                <a:uFill>
                  <a:noFill/>
                </a:uFill>
                <a:hlinkClick r:id="rId6"/>
              </a:rPr>
              <a:t> </a:t>
            </a:r>
            <a:r>
              <a:rPr lang="en" sz="900" u="sng">
                <a:solidFill>
                  <a:schemeClr val="hlink"/>
                </a:solidFill>
                <a:hlinkClick r:id="rId6"/>
              </a:rPr>
              <a:t>https://www.everythingdisc.com</a:t>
            </a:r>
            <a:r>
              <a:rPr lang="en" sz="900"/>
              <a:t> </a:t>
            </a:r>
            <a:endParaRPr sz="900"/>
          </a:p>
          <a:p>
            <a:pPr marL="0" lvl="0" indent="0" algn="l" rtl="0">
              <a:lnSpc>
                <a:spcPct val="115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a:t>MBTI:</a:t>
            </a:r>
            <a:r>
              <a:rPr lang="en" sz="900">
                <a:uFill>
                  <a:noFill/>
                </a:uFill>
                <a:hlinkClick r:id="rId7"/>
              </a:rPr>
              <a:t> </a:t>
            </a:r>
            <a:r>
              <a:rPr lang="en" sz="900" u="sng">
                <a:solidFill>
                  <a:schemeClr val="hlink"/>
                </a:solidFill>
                <a:hlinkClick r:id="rId7"/>
              </a:rPr>
              <a:t>https://www.mbtionline.com/</a:t>
            </a:r>
            <a:r>
              <a:rPr lang="en" sz="900"/>
              <a:t> </a:t>
            </a:r>
            <a:endParaRPr sz="900"/>
          </a:p>
          <a:p>
            <a:pPr marL="0" lvl="0" indent="0" algn="l" rtl="0">
              <a:lnSpc>
                <a:spcPct val="115000"/>
              </a:lnSpc>
              <a:spcBef>
                <a:spcPts val="0"/>
              </a:spcBef>
              <a:spcAft>
                <a:spcPts val="0"/>
              </a:spcAft>
              <a:buClr>
                <a:schemeClr val="dk1"/>
              </a:buClr>
              <a:buSzPts val="1100"/>
              <a:buFont typeface="Arial"/>
              <a:buNone/>
            </a:pPr>
            <a:r>
              <a:rPr lang="en" sz="900"/>
              <a:t>Paul Tieger author of “Do What You Think You Are”</a:t>
            </a:r>
            <a:r>
              <a:rPr lang="en" sz="900">
                <a:uFill>
                  <a:noFill/>
                </a:uFill>
                <a:hlinkClick r:id="rId8"/>
              </a:rPr>
              <a:t> </a:t>
            </a:r>
            <a:r>
              <a:rPr lang="en" sz="900" u="sng">
                <a:solidFill>
                  <a:schemeClr val="hlink"/>
                </a:solidFill>
                <a:hlinkClick r:id="rId8"/>
              </a:rPr>
              <a:t>https://www.wnpr.org/post/whats-best-job-your-personality</a:t>
            </a:r>
            <a:r>
              <a:rPr lang="en" sz="900"/>
              <a:t>  </a:t>
            </a:r>
            <a:endParaRPr sz="900"/>
          </a:p>
          <a:p>
            <a:pPr marL="0" lvl="0" indent="0" algn="l" rtl="0">
              <a:lnSpc>
                <a:spcPct val="115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a:t>Enneagram:</a:t>
            </a:r>
            <a:r>
              <a:rPr lang="en" sz="900">
                <a:uFill>
                  <a:noFill/>
                </a:uFill>
                <a:hlinkClick r:id="rId9"/>
              </a:rPr>
              <a:t> </a:t>
            </a:r>
            <a:r>
              <a:rPr lang="en" sz="900" u="sng">
                <a:solidFill>
                  <a:schemeClr val="hlink"/>
                </a:solidFill>
                <a:hlinkClick r:id="rId9"/>
              </a:rPr>
              <a:t>https://www.truity.com/test/enneagram-personality-test</a:t>
            </a:r>
            <a:r>
              <a:rPr lang="en" sz="900"/>
              <a:t> </a:t>
            </a:r>
            <a:endParaRPr sz="900"/>
          </a:p>
          <a:p>
            <a:pPr marL="0" lvl="0" indent="0" algn="l" rtl="0">
              <a:lnSpc>
                <a:spcPct val="115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a:t>FIRO-B:</a:t>
            </a:r>
            <a:r>
              <a:rPr lang="en" sz="900">
                <a:uFill>
                  <a:noFill/>
                </a:uFill>
                <a:hlinkClick r:id="rId10"/>
              </a:rPr>
              <a:t> </a:t>
            </a:r>
            <a:r>
              <a:rPr lang="en" sz="900" u="sng">
                <a:solidFill>
                  <a:schemeClr val="hlink"/>
                </a:solidFill>
                <a:hlinkClick r:id="rId10"/>
              </a:rPr>
              <a:t>https://www.themyersbriggs.com/en-US/Products-and-Services/FIRO</a:t>
            </a:r>
            <a:r>
              <a:rPr lang="en" sz="900"/>
              <a:t> </a:t>
            </a:r>
            <a:endParaRPr sz="900"/>
          </a:p>
          <a:p>
            <a:pPr marL="0" lvl="0" indent="0" algn="l" rtl="0">
              <a:lnSpc>
                <a:spcPct val="115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a:t>Gretchen Rubin’s free assessment on habit formation styles:</a:t>
            </a:r>
            <a:r>
              <a:rPr lang="en" sz="900">
                <a:uFill>
                  <a:noFill/>
                </a:uFill>
                <a:hlinkClick r:id="rId11"/>
              </a:rPr>
              <a:t> </a:t>
            </a:r>
            <a:r>
              <a:rPr lang="en" sz="900" u="sng">
                <a:solidFill>
                  <a:srgbClr val="DCA10D"/>
                </a:solidFill>
                <a:hlinkClick r:id="rId11">
                  <a:extLst>
                    <a:ext uri="{A12FA001-AC4F-418D-AE19-62706E023703}">
                      <ahyp:hlinkClr xmlns:ahyp="http://schemas.microsoft.com/office/drawing/2018/hyperlinkcolor" val="tx"/>
                    </a:ext>
                  </a:extLst>
                </a:hlinkClick>
              </a:rPr>
              <a:t>https://quiz.gretchenrubin.com/</a:t>
            </a:r>
            <a:endParaRPr sz="900" u="sng">
              <a:solidFill>
                <a:srgbClr val="DCA10D"/>
              </a:solidFill>
            </a:endParaRPr>
          </a:p>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pic>
        <p:nvPicPr>
          <p:cNvPr id="169" name="Google Shape;169;p35"/>
          <p:cNvPicPr preferRelativeResize="0"/>
          <p:nvPr/>
        </p:nvPicPr>
        <p:blipFill>
          <a:blip r:embed="rId3">
            <a:alphaModFix/>
          </a:blip>
          <a:stretch>
            <a:fillRect/>
          </a:stretch>
        </p:blipFill>
        <p:spPr>
          <a:xfrm>
            <a:off x="1656525" y="76200"/>
            <a:ext cx="5830948" cy="499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sp>
        <p:nvSpPr>
          <p:cNvPr id="174" name="Google Shape;17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6" name="Google Shape;176;p36"/>
          <p:cNvPicPr preferRelativeResize="0"/>
          <p:nvPr/>
        </p:nvPicPr>
        <p:blipFill>
          <a:blip r:embed="rId3">
            <a:alphaModFix/>
          </a:blip>
          <a:stretch>
            <a:fillRect/>
          </a:stretch>
        </p:blipFill>
        <p:spPr>
          <a:xfrm>
            <a:off x="1461664" y="0"/>
            <a:ext cx="6220673"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99"/>
        <p:cNvGrpSpPr/>
        <p:nvPr/>
      </p:nvGrpSpPr>
      <p:grpSpPr>
        <a:xfrm>
          <a:off x="0" y="0"/>
          <a:ext cx="0" cy="0"/>
          <a:chOff x="0" y="0"/>
          <a:chExt cx="0" cy="0"/>
        </a:xfrm>
      </p:grpSpPr>
      <p:pic>
        <p:nvPicPr>
          <p:cNvPr id="200" name="Google Shape;200;p40"/>
          <p:cNvPicPr preferRelativeResize="0"/>
          <p:nvPr/>
        </p:nvPicPr>
        <p:blipFill>
          <a:blip r:embed="rId3">
            <a:alphaModFix/>
          </a:blip>
          <a:stretch>
            <a:fillRect/>
          </a:stretch>
        </p:blipFill>
        <p:spPr>
          <a:xfrm>
            <a:off x="2913663" y="0"/>
            <a:ext cx="3316668"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1"/>
          <p:cNvSpPr txBox="1">
            <a:spLocks noGrp="1"/>
          </p:cNvSpPr>
          <p:nvPr>
            <p:ph type="title"/>
          </p:nvPr>
        </p:nvSpPr>
        <p:spPr>
          <a:xfrm>
            <a:off x="89029" y="1590000"/>
            <a:ext cx="8520600" cy="1963500"/>
          </a:xfrm>
          <a:prstGeom prst="rect">
            <a:avLst/>
          </a:prstGeom>
        </p:spPr>
        <p:txBody>
          <a:bodyPr spcFirstLastPara="1" wrap="square" lIns="91425" tIns="91425" rIns="91425" bIns="91425" anchor="b" anchorCtr="0">
            <a:noAutofit/>
          </a:bodyPr>
          <a:lstStyle/>
          <a:p>
            <a:pPr marL="457200" lvl="0" indent="0" algn="ctr" rtl="0">
              <a:spcBef>
                <a:spcPts val="0"/>
              </a:spcBef>
              <a:spcAft>
                <a:spcPts val="0"/>
              </a:spcAft>
              <a:buNone/>
            </a:pPr>
            <a:r>
              <a:rPr lang="en" sz="9600"/>
              <a:t>What makes you, you?</a:t>
            </a:r>
            <a:endParaRPr sz="96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6D20FC1D706042901F8EEC7C441CF4" ma:contentTypeVersion="9" ma:contentTypeDescription="Create a new document." ma:contentTypeScope="" ma:versionID="8d28ea445ac2b11af00b32af63efab14">
  <xsd:schema xmlns:xsd="http://www.w3.org/2001/XMLSchema" xmlns:xs="http://www.w3.org/2001/XMLSchema" xmlns:p="http://schemas.microsoft.com/office/2006/metadata/properties" xmlns:ns2="9c130994-dd16-4791-ab9e-f8de59ded8f0" targetNamespace="http://schemas.microsoft.com/office/2006/metadata/properties" ma:root="true" ma:fieldsID="63496d2559d2f22821574288b6ed9f56" ns2:_="">
    <xsd:import namespace="9c130994-dd16-4791-ab9e-f8de59ded8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30994-dd16-4791-ab9e-f8de59ded8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869224-2ED5-44ED-BA5C-9A2965EDABB1}"/>
</file>

<file path=customXml/itemProps2.xml><?xml version="1.0" encoding="utf-8"?>
<ds:datastoreItem xmlns:ds="http://schemas.openxmlformats.org/officeDocument/2006/customXml" ds:itemID="{BABAD9AF-C76F-467D-90A5-BA8C139DFCC8}"/>
</file>

<file path=customXml/itemProps3.xml><?xml version="1.0" encoding="utf-8"?>
<ds:datastoreItem xmlns:ds="http://schemas.openxmlformats.org/officeDocument/2006/customXml" ds:itemID="{FF306C3B-9940-490C-8E3B-8E4006EC9D1F}"/>
</file>

<file path=docProps/app.xml><?xml version="1.0" encoding="utf-8"?>
<Properties xmlns="http://schemas.openxmlformats.org/officeDocument/2006/extended-properties" xmlns:vt="http://schemas.openxmlformats.org/officeDocument/2006/docPropsVTypes">
  <TotalTime>488</TotalTime>
  <Words>1623</Words>
  <Application>Microsoft Office PowerPoint</Application>
  <PresentationFormat>On-screen Show (16:9)</PresentationFormat>
  <Paragraphs>258</Paragraphs>
  <Slides>57</Slides>
  <Notes>43</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57</vt:i4>
      </vt:variant>
    </vt:vector>
  </HeadingPairs>
  <TitlesOfParts>
    <vt:vector size="69" baseType="lpstr">
      <vt:lpstr>Times New Roman</vt:lpstr>
      <vt:lpstr>Arial Italic</vt:lpstr>
      <vt:lpstr>Arial</vt:lpstr>
      <vt:lpstr>Calibri</vt:lpstr>
      <vt:lpstr>Arial Bold Italic</vt:lpstr>
      <vt:lpstr>Gill Sans</vt:lpstr>
      <vt:lpstr>Times</vt:lpstr>
      <vt:lpstr>Wingdings</vt:lpstr>
      <vt:lpstr>Arial Bold</vt:lpstr>
      <vt:lpstr>Caveat</vt:lpstr>
      <vt:lpstr>Simple Light</vt:lpstr>
      <vt:lpstr>Simple Light</vt:lpstr>
      <vt:lpstr>PowerPoint Presentation</vt:lpstr>
      <vt:lpstr>PowerPoint Presentation</vt:lpstr>
      <vt:lpstr>Who are you?</vt:lpstr>
      <vt:lpstr>PowerPoint Presentation</vt:lpstr>
      <vt:lpstr>PowerPoint Presentation</vt:lpstr>
      <vt:lpstr>PowerPoint Presentation</vt:lpstr>
      <vt:lpstr>PowerPoint Presentation</vt:lpstr>
      <vt:lpstr>PowerPoint Presentation</vt:lpstr>
      <vt:lpstr>What makes you, you?</vt:lpstr>
      <vt:lpstr>Aspects of Identity</vt:lpstr>
      <vt:lpstr>Adam Grant and Identity</vt:lpstr>
      <vt:lpstr>PowerPoint Presentation</vt:lpstr>
      <vt:lpstr>PowerPoint Presentation</vt:lpstr>
      <vt:lpstr>PowerPoint Presentation</vt:lpstr>
      <vt:lpstr>PowerPoint Presentation</vt:lpstr>
      <vt:lpstr>There’s two types of people . . .</vt:lpstr>
      <vt:lpstr>“The Big Five”</vt:lpstr>
      <vt:lpstr>PowerPoint Presentation</vt:lpstr>
      <vt:lpstr>MBTI Model of Personality</vt:lpstr>
      <vt:lpstr>Books by Paul Tieger: - Art of SpeedReading People - Just Your Type - Nurture by Nature - Do What You Are  </vt:lpstr>
      <vt:lpstr>PowerPoint Presentation</vt:lpstr>
      <vt:lpstr>PowerPoint Presentation</vt:lpstr>
      <vt:lpstr>PowerPoint Presentation</vt:lpstr>
      <vt:lpstr>DiSC - Dominance / Influence /  Steadiness / Conscientiousness</vt:lpstr>
      <vt:lpstr>DiSC - Dominance / Influence /  Steadiness / Conscientiousness</vt:lpstr>
      <vt:lpstr>DiSC - Dominance / Influence /  Steadiness / Conscientiousness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Values Integrity &amp; Habits</vt:lpstr>
      <vt:lpstr>PowerPoint Presentation</vt:lpstr>
      <vt:lpstr>PowerPoint Presentation</vt:lpstr>
      <vt:lpstr>PowerPoint Presentation</vt:lpstr>
      <vt:lpstr>PowerPoint Presentation</vt:lpstr>
      <vt:lpstr>“Life can only be understood backwards; but it must be lived forwards.”  — Søren Kierkegaard </vt:lpstr>
      <vt:lpstr>Leadership Journey </vt:lpstr>
      <vt:lpstr>PowerPoint Presentation</vt:lpstr>
      <vt:lpstr>PowerPoint Presentation</vt:lpstr>
      <vt:lpstr>Activity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Objectives</vt:lpstr>
      <vt:lpstr>Who are you?</vt:lpstr>
      <vt:lpstr>Charlie’s “Who Am I” Slide Values – Experiences – Personality</vt:lpstr>
      <vt:lpstr>Q&amp;A</vt:lpstr>
      <vt:lpstr>References and Links: Link to today’s slides: https://docs.google.com/presentation/d/10SLuO76tjCuxkKLwcz84jfBRAKWacIhi0dAxjNJCAGQ/edit?usp=sharing   Load your “Who Am I Slides” here: https://docs.google.com/presentation/d/15Qw55QNfOdLMQjPaLNni5JsnwX5yK3N9oDwm3724QqM/edit?usp=sharing     Big Five: https://www.cyberphysics.co.uk/MobileVersion/MBTI/Big_Five_Personality.htm   DiSC: https://www.everythingdisc.com   MBTI: https://www.mbtionline.com/  Paul Tieger author of “Do What You Think You Are” https://www.wnpr.org/post/whats-best-job-your-personality    Enneagram: https://www.truity.com/test/enneagram-personality-test   FIRO-B: https://www.themyersbriggs.com/en-US/Products-and-Services/FIRO   Gretchen Rubin’s free assessment on habit formation styles: https://quiz.gretchenrubin.com/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Do You Think You Are?</dc:title>
  <cp:lastModifiedBy>Coiro, Charles D CIV USCG LDC (USA)</cp:lastModifiedBy>
  <cp:revision>22</cp:revision>
  <dcterms:modified xsi:type="dcterms:W3CDTF">2023-10-04T14:07:35Z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0x010100966D20FC1D706042901F8EEC7C441CF4</vt:lpwstr>
  </property>
</Properties>
</file>